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1"/>
  </p:notesMasterIdLst>
  <p:sldIdLst>
    <p:sldId id="268" r:id="rId2"/>
    <p:sldId id="304" r:id="rId3"/>
    <p:sldId id="353" r:id="rId4"/>
    <p:sldId id="327" r:id="rId5"/>
    <p:sldId id="329" r:id="rId6"/>
    <p:sldId id="344" r:id="rId7"/>
    <p:sldId id="343" r:id="rId8"/>
    <p:sldId id="330" r:id="rId9"/>
    <p:sldId id="331" r:id="rId10"/>
    <p:sldId id="352" r:id="rId11"/>
    <p:sldId id="348" r:id="rId12"/>
    <p:sldId id="323" r:id="rId13"/>
    <p:sldId id="351" r:id="rId14"/>
    <p:sldId id="332" r:id="rId15"/>
    <p:sldId id="334" r:id="rId16"/>
    <p:sldId id="337" r:id="rId17"/>
    <p:sldId id="350" r:id="rId18"/>
    <p:sldId id="339" r:id="rId19"/>
    <p:sldId id="340"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1pPr>
    <a:lvl2pPr marL="457200" algn="l"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2pPr>
    <a:lvl3pPr marL="914400" algn="l"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3pPr>
    <a:lvl4pPr marL="1371600" algn="l"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4pPr>
    <a:lvl5pPr marL="1828800" algn="l" rtl="0" fontAlgn="base">
      <a:spcBef>
        <a:spcPct val="0"/>
      </a:spcBef>
      <a:spcAft>
        <a:spcPct val="0"/>
      </a:spcAft>
      <a:defRPr kern="1200">
        <a:solidFill>
          <a:schemeClr val="tx1"/>
        </a:solidFill>
        <a:latin typeface="Arial Unicode MS" pitchFamily="34" charset="-128"/>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Arial Unicode MS" pitchFamily="34" charset="-128"/>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009900"/>
    <a:srgbClr val="0099FF"/>
    <a:srgbClr val="DDDDDD"/>
    <a:srgbClr val="C0C0C0"/>
    <a:srgbClr val="FF33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071" autoAdjust="0"/>
    <p:restoredTop sz="89624" autoAdjust="0"/>
  </p:normalViewPr>
  <p:slideViewPr>
    <p:cSldViewPr>
      <p:cViewPr>
        <p:scale>
          <a:sx n="60" d="100"/>
          <a:sy n="60" d="100"/>
        </p:scale>
        <p:origin x="-2440" y="-8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53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41D099-1633-498D-9EE7-CD59D5130D8C}" type="doc">
      <dgm:prSet loTypeId="urn:microsoft.com/office/officeart/2005/8/layout/hProcess9" loCatId="process" qsTypeId="urn:microsoft.com/office/officeart/2005/8/quickstyle/simple1" qsCatId="simple" csTypeId="urn:microsoft.com/office/officeart/2005/8/colors/colorful5" csCatId="colorful" phldr="1"/>
      <dgm:spPr/>
    </dgm:pt>
    <dgm:pt modelId="{2E796318-53A7-408F-88A2-936F08B1E333}">
      <dgm:prSet phldrT="[Text]"/>
      <dgm:spPr/>
      <dgm:t>
        <a:bodyPr/>
        <a:lstStyle/>
        <a:p>
          <a:r>
            <a:rPr lang="en-ZA" b="1" dirty="0" smtClean="0">
              <a:solidFill>
                <a:schemeClr val="tx1"/>
              </a:solidFill>
            </a:rPr>
            <a:t>31 March: </a:t>
          </a:r>
          <a:r>
            <a:rPr lang="en-ZA" dirty="0" smtClean="0">
              <a:solidFill>
                <a:schemeClr val="tx1"/>
              </a:solidFill>
            </a:rPr>
            <a:t>Nominations submitted</a:t>
          </a:r>
          <a:endParaRPr lang="en-ZA" dirty="0">
            <a:solidFill>
              <a:schemeClr val="tx1"/>
            </a:solidFill>
          </a:endParaRPr>
        </a:p>
      </dgm:t>
    </dgm:pt>
    <dgm:pt modelId="{C37DF8F8-6078-4246-ACD4-2ED594C41BD5}" type="parTrans" cxnId="{EAB4DA61-4F27-4E9E-9699-E9D24BBDF1BB}">
      <dgm:prSet/>
      <dgm:spPr/>
      <dgm:t>
        <a:bodyPr/>
        <a:lstStyle/>
        <a:p>
          <a:endParaRPr lang="en-ZA"/>
        </a:p>
      </dgm:t>
    </dgm:pt>
    <dgm:pt modelId="{BF5945FA-5B6D-4508-8812-00412B40BB13}" type="sibTrans" cxnId="{EAB4DA61-4F27-4E9E-9699-E9D24BBDF1BB}">
      <dgm:prSet/>
      <dgm:spPr/>
      <dgm:t>
        <a:bodyPr/>
        <a:lstStyle/>
        <a:p>
          <a:endParaRPr lang="en-ZA"/>
        </a:p>
      </dgm:t>
    </dgm:pt>
    <dgm:pt modelId="{7BEC40E9-C124-49CB-A674-78269BBDEA37}">
      <dgm:prSet phldrT="[Text]"/>
      <dgm:spPr/>
      <dgm:t>
        <a:bodyPr/>
        <a:lstStyle/>
        <a:p>
          <a:r>
            <a:rPr lang="en-ZA" b="1" dirty="0" smtClean="0">
              <a:solidFill>
                <a:schemeClr val="tx1"/>
              </a:solidFill>
            </a:rPr>
            <a:t>June to Sept</a:t>
          </a:r>
          <a:r>
            <a:rPr lang="en-ZA" dirty="0" smtClean="0">
              <a:solidFill>
                <a:schemeClr val="tx1"/>
              </a:solidFill>
            </a:rPr>
            <a:t>: </a:t>
          </a:r>
          <a:r>
            <a:rPr lang="en-ZA" dirty="0" smtClean="0">
              <a:solidFill>
                <a:srgbClr val="000000"/>
              </a:solidFill>
            </a:rPr>
            <a:t>Nominations </a:t>
          </a:r>
          <a:r>
            <a:rPr lang="en-ZA" dirty="0" smtClean="0">
              <a:solidFill>
                <a:schemeClr val="tx1"/>
              </a:solidFill>
            </a:rPr>
            <a:t>assessed by Secretariat and completed by States </a:t>
          </a:r>
          <a:r>
            <a:rPr lang="en-ZA" dirty="0" smtClean="0">
              <a:solidFill>
                <a:srgbClr val="000000"/>
              </a:solidFill>
            </a:rPr>
            <a:t>Parties</a:t>
          </a:r>
          <a:endParaRPr lang="en-ZA" dirty="0">
            <a:solidFill>
              <a:srgbClr val="000000"/>
            </a:solidFill>
          </a:endParaRPr>
        </a:p>
      </dgm:t>
    </dgm:pt>
    <dgm:pt modelId="{9D252019-5781-4D68-A0FA-2CBA2CE4DD3F}" type="parTrans" cxnId="{E751D771-5A97-4E64-AF3E-C6975394A1C9}">
      <dgm:prSet/>
      <dgm:spPr/>
      <dgm:t>
        <a:bodyPr/>
        <a:lstStyle/>
        <a:p>
          <a:endParaRPr lang="en-ZA"/>
        </a:p>
      </dgm:t>
    </dgm:pt>
    <dgm:pt modelId="{1A132F04-6A20-4B4D-AD1C-36A4537A7DBA}" type="sibTrans" cxnId="{E751D771-5A97-4E64-AF3E-C6975394A1C9}">
      <dgm:prSet/>
      <dgm:spPr/>
      <dgm:t>
        <a:bodyPr/>
        <a:lstStyle/>
        <a:p>
          <a:endParaRPr lang="en-ZA"/>
        </a:p>
      </dgm:t>
    </dgm:pt>
    <dgm:pt modelId="{86734FE9-1EA8-4082-A0ED-D525929EC91C}">
      <dgm:prSet phldrT="[Text]"/>
      <dgm:spPr/>
      <dgm:t>
        <a:bodyPr/>
        <a:lstStyle/>
        <a:p>
          <a:r>
            <a:rPr lang="en-ZA" b="1" dirty="0" smtClean="0">
              <a:solidFill>
                <a:schemeClr val="tx1"/>
              </a:solidFill>
            </a:rPr>
            <a:t>Dec-May</a:t>
          </a:r>
          <a:r>
            <a:rPr lang="en-ZA" dirty="0" smtClean="0">
              <a:solidFill>
                <a:schemeClr val="tx1"/>
              </a:solidFill>
            </a:rPr>
            <a:t>: </a:t>
          </a:r>
          <a:br>
            <a:rPr lang="en-ZA" dirty="0" smtClean="0">
              <a:solidFill>
                <a:schemeClr val="tx1"/>
              </a:solidFill>
            </a:rPr>
          </a:br>
          <a:r>
            <a:rPr lang="en-ZA" dirty="0" smtClean="0">
              <a:solidFill>
                <a:schemeClr val="tx1"/>
              </a:solidFill>
            </a:rPr>
            <a:t>Nomination files examined by Consultative Body or Subsidiary Body</a:t>
          </a:r>
          <a:endParaRPr lang="en-ZA" dirty="0">
            <a:solidFill>
              <a:schemeClr val="tx1"/>
            </a:solidFill>
          </a:endParaRPr>
        </a:p>
      </dgm:t>
    </dgm:pt>
    <dgm:pt modelId="{8D6FE73B-CE95-4375-AB6B-DA1D8170CFE6}" type="parTrans" cxnId="{14E6D1EA-DC1F-42F8-BA77-72CC559D0B25}">
      <dgm:prSet/>
      <dgm:spPr/>
      <dgm:t>
        <a:bodyPr/>
        <a:lstStyle/>
        <a:p>
          <a:endParaRPr lang="en-ZA"/>
        </a:p>
      </dgm:t>
    </dgm:pt>
    <dgm:pt modelId="{C98C9EE5-76C0-4522-98EF-0ED87E557442}" type="sibTrans" cxnId="{14E6D1EA-DC1F-42F8-BA77-72CC559D0B25}">
      <dgm:prSet/>
      <dgm:spPr/>
      <dgm:t>
        <a:bodyPr/>
        <a:lstStyle/>
        <a:p>
          <a:endParaRPr lang="en-ZA"/>
        </a:p>
      </dgm:t>
    </dgm:pt>
    <dgm:pt modelId="{321609E7-98CD-4D6A-9111-8943876A2583}">
      <dgm:prSet phldrT="[Text]"/>
      <dgm:spPr/>
      <dgm:t>
        <a:bodyPr/>
        <a:lstStyle/>
        <a:p>
          <a:r>
            <a:rPr lang="en-ZA" b="1" dirty="0" smtClean="0">
              <a:solidFill>
                <a:schemeClr val="tx1"/>
              </a:solidFill>
            </a:rPr>
            <a:t>Sept-Nov</a:t>
          </a:r>
          <a:r>
            <a:rPr lang="en-ZA" dirty="0" smtClean="0">
              <a:solidFill>
                <a:schemeClr val="tx1"/>
              </a:solidFill>
            </a:rPr>
            <a:t>: </a:t>
          </a:r>
          <a:br>
            <a:rPr lang="en-ZA" dirty="0" smtClean="0">
              <a:solidFill>
                <a:schemeClr val="tx1"/>
              </a:solidFill>
            </a:rPr>
          </a:br>
          <a:r>
            <a:rPr lang="en-ZA" dirty="0" smtClean="0">
              <a:solidFill>
                <a:schemeClr val="tx1"/>
              </a:solidFill>
            </a:rPr>
            <a:t>Nomination files evaluated by Committee</a:t>
          </a:r>
          <a:endParaRPr lang="en-ZA" dirty="0">
            <a:solidFill>
              <a:schemeClr val="tx1"/>
            </a:solidFill>
          </a:endParaRPr>
        </a:p>
      </dgm:t>
    </dgm:pt>
    <dgm:pt modelId="{F88745E6-29AD-4BB8-9270-7A3B22627C7F}" type="parTrans" cxnId="{8AFAA16B-5815-45F6-934E-A0C1107A384F}">
      <dgm:prSet/>
      <dgm:spPr/>
      <dgm:t>
        <a:bodyPr/>
        <a:lstStyle/>
        <a:p>
          <a:endParaRPr lang="en-ZA"/>
        </a:p>
      </dgm:t>
    </dgm:pt>
    <dgm:pt modelId="{EB74D3E3-122F-4FF4-93B1-F2C83502ACF5}" type="sibTrans" cxnId="{8AFAA16B-5815-45F6-934E-A0C1107A384F}">
      <dgm:prSet/>
      <dgm:spPr/>
      <dgm:t>
        <a:bodyPr/>
        <a:lstStyle/>
        <a:p>
          <a:endParaRPr lang="en-ZA"/>
        </a:p>
      </dgm:t>
    </dgm:pt>
    <dgm:pt modelId="{C6606B03-7DDD-46FB-A54F-1909C90CCC09}" type="pres">
      <dgm:prSet presAssocID="{B941D099-1633-498D-9EE7-CD59D5130D8C}" presName="CompostProcess" presStyleCnt="0">
        <dgm:presLayoutVars>
          <dgm:dir/>
          <dgm:resizeHandles val="exact"/>
        </dgm:presLayoutVars>
      </dgm:prSet>
      <dgm:spPr/>
    </dgm:pt>
    <dgm:pt modelId="{662911A4-71D6-4144-8C5C-A38BFC92E47D}" type="pres">
      <dgm:prSet presAssocID="{B941D099-1633-498D-9EE7-CD59D5130D8C}" presName="arrow" presStyleLbl="bgShp" presStyleIdx="0" presStyleCnt="1"/>
      <dgm:spPr/>
    </dgm:pt>
    <dgm:pt modelId="{93958B13-28E3-4F34-991F-8D543BA9B6ED}" type="pres">
      <dgm:prSet presAssocID="{B941D099-1633-498D-9EE7-CD59D5130D8C}" presName="linearProcess" presStyleCnt="0"/>
      <dgm:spPr/>
    </dgm:pt>
    <dgm:pt modelId="{B6D16306-B09C-420E-A24C-5FABF0230D2A}" type="pres">
      <dgm:prSet presAssocID="{2E796318-53A7-408F-88A2-936F08B1E333}" presName="textNode" presStyleLbl="node1" presStyleIdx="0" presStyleCnt="4">
        <dgm:presLayoutVars>
          <dgm:bulletEnabled val="1"/>
        </dgm:presLayoutVars>
      </dgm:prSet>
      <dgm:spPr/>
      <dgm:t>
        <a:bodyPr/>
        <a:lstStyle/>
        <a:p>
          <a:endParaRPr lang="en-ZA"/>
        </a:p>
      </dgm:t>
    </dgm:pt>
    <dgm:pt modelId="{323EEEFE-4B01-4AFD-B18A-8902802AD8FA}" type="pres">
      <dgm:prSet presAssocID="{BF5945FA-5B6D-4508-8812-00412B40BB13}" presName="sibTrans" presStyleCnt="0"/>
      <dgm:spPr/>
    </dgm:pt>
    <dgm:pt modelId="{C07F7C3C-E931-4E8B-B8D8-BA7B7BC8E5AA}" type="pres">
      <dgm:prSet presAssocID="{7BEC40E9-C124-49CB-A674-78269BBDEA37}" presName="textNode" presStyleLbl="node1" presStyleIdx="1" presStyleCnt="4" custScaleY="158796" custLinFactNeighborX="14491" custLinFactNeighborY="22499">
        <dgm:presLayoutVars>
          <dgm:bulletEnabled val="1"/>
        </dgm:presLayoutVars>
      </dgm:prSet>
      <dgm:spPr/>
      <dgm:t>
        <a:bodyPr/>
        <a:lstStyle/>
        <a:p>
          <a:endParaRPr lang="en-ZA"/>
        </a:p>
      </dgm:t>
    </dgm:pt>
    <dgm:pt modelId="{52E247B6-7989-41CA-AF58-D387A915379B}" type="pres">
      <dgm:prSet presAssocID="{1A132F04-6A20-4B4D-AD1C-36A4537A7DBA}" presName="sibTrans" presStyleCnt="0"/>
      <dgm:spPr/>
    </dgm:pt>
    <dgm:pt modelId="{04D6F2D0-9BB0-4BB4-B167-9B4C97C24BBA}" type="pres">
      <dgm:prSet presAssocID="{86734FE9-1EA8-4082-A0ED-D525929EC91C}" presName="textNode" presStyleLbl="node1" presStyleIdx="2" presStyleCnt="4" custScaleY="122884" custLinFactNeighborX="22697" custLinFactNeighborY="8869">
        <dgm:presLayoutVars>
          <dgm:bulletEnabled val="1"/>
        </dgm:presLayoutVars>
      </dgm:prSet>
      <dgm:spPr/>
      <dgm:t>
        <a:bodyPr/>
        <a:lstStyle/>
        <a:p>
          <a:endParaRPr lang="en-ZA"/>
        </a:p>
      </dgm:t>
    </dgm:pt>
    <dgm:pt modelId="{DD1B22D4-5864-4658-A5FD-879468D7A331}" type="pres">
      <dgm:prSet presAssocID="{C98C9EE5-76C0-4522-98EF-0ED87E557442}" presName="sibTrans" presStyleCnt="0"/>
      <dgm:spPr/>
    </dgm:pt>
    <dgm:pt modelId="{CD2A0C35-C48E-4583-B2D6-B14569739961}" type="pres">
      <dgm:prSet presAssocID="{321609E7-98CD-4D6A-9111-8943876A2583}" presName="textNode" presStyleLbl="node1" presStyleIdx="3" presStyleCnt="4" custScaleY="104276">
        <dgm:presLayoutVars>
          <dgm:bulletEnabled val="1"/>
        </dgm:presLayoutVars>
      </dgm:prSet>
      <dgm:spPr/>
      <dgm:t>
        <a:bodyPr/>
        <a:lstStyle/>
        <a:p>
          <a:endParaRPr lang="en-ZA"/>
        </a:p>
      </dgm:t>
    </dgm:pt>
  </dgm:ptLst>
  <dgm:cxnLst>
    <dgm:cxn modelId="{14E6D1EA-DC1F-42F8-BA77-72CC559D0B25}" srcId="{B941D099-1633-498D-9EE7-CD59D5130D8C}" destId="{86734FE9-1EA8-4082-A0ED-D525929EC91C}" srcOrd="2" destOrd="0" parTransId="{8D6FE73B-CE95-4375-AB6B-DA1D8170CFE6}" sibTransId="{C98C9EE5-76C0-4522-98EF-0ED87E557442}"/>
    <dgm:cxn modelId="{7A6423E4-1F30-4E8E-90FA-EEE7E62C4A28}" type="presOf" srcId="{B941D099-1633-498D-9EE7-CD59D5130D8C}" destId="{C6606B03-7DDD-46FB-A54F-1909C90CCC09}" srcOrd="0" destOrd="0" presId="urn:microsoft.com/office/officeart/2005/8/layout/hProcess9"/>
    <dgm:cxn modelId="{EAB4DA61-4F27-4E9E-9699-E9D24BBDF1BB}" srcId="{B941D099-1633-498D-9EE7-CD59D5130D8C}" destId="{2E796318-53A7-408F-88A2-936F08B1E333}" srcOrd="0" destOrd="0" parTransId="{C37DF8F8-6078-4246-ACD4-2ED594C41BD5}" sibTransId="{BF5945FA-5B6D-4508-8812-00412B40BB13}"/>
    <dgm:cxn modelId="{63BA50F7-1B47-4DF7-A196-2D690C96D9E2}" type="presOf" srcId="{2E796318-53A7-408F-88A2-936F08B1E333}" destId="{B6D16306-B09C-420E-A24C-5FABF0230D2A}" srcOrd="0" destOrd="0" presId="urn:microsoft.com/office/officeart/2005/8/layout/hProcess9"/>
    <dgm:cxn modelId="{8AFAA16B-5815-45F6-934E-A0C1107A384F}" srcId="{B941D099-1633-498D-9EE7-CD59D5130D8C}" destId="{321609E7-98CD-4D6A-9111-8943876A2583}" srcOrd="3" destOrd="0" parTransId="{F88745E6-29AD-4BB8-9270-7A3B22627C7F}" sibTransId="{EB74D3E3-122F-4FF4-93B1-F2C83502ACF5}"/>
    <dgm:cxn modelId="{129F10CA-B420-46FB-BB5B-240952786097}" type="presOf" srcId="{86734FE9-1EA8-4082-A0ED-D525929EC91C}" destId="{04D6F2D0-9BB0-4BB4-B167-9B4C97C24BBA}" srcOrd="0" destOrd="0" presId="urn:microsoft.com/office/officeart/2005/8/layout/hProcess9"/>
    <dgm:cxn modelId="{395D9FE1-4BA8-45E4-847D-E4B44D7BDC5C}" type="presOf" srcId="{321609E7-98CD-4D6A-9111-8943876A2583}" destId="{CD2A0C35-C48E-4583-B2D6-B14569739961}" srcOrd="0" destOrd="0" presId="urn:microsoft.com/office/officeart/2005/8/layout/hProcess9"/>
    <dgm:cxn modelId="{D0EBFD48-213F-45A7-9839-C2744802E247}" type="presOf" srcId="{7BEC40E9-C124-49CB-A674-78269BBDEA37}" destId="{C07F7C3C-E931-4E8B-B8D8-BA7B7BC8E5AA}" srcOrd="0" destOrd="0" presId="urn:microsoft.com/office/officeart/2005/8/layout/hProcess9"/>
    <dgm:cxn modelId="{E751D771-5A97-4E64-AF3E-C6975394A1C9}" srcId="{B941D099-1633-498D-9EE7-CD59D5130D8C}" destId="{7BEC40E9-C124-49CB-A674-78269BBDEA37}" srcOrd="1" destOrd="0" parTransId="{9D252019-5781-4D68-A0FA-2CBA2CE4DD3F}" sibTransId="{1A132F04-6A20-4B4D-AD1C-36A4537A7DBA}"/>
    <dgm:cxn modelId="{C80582DC-89DC-448A-8D96-2CFAF1A1F577}" type="presParOf" srcId="{C6606B03-7DDD-46FB-A54F-1909C90CCC09}" destId="{662911A4-71D6-4144-8C5C-A38BFC92E47D}" srcOrd="0" destOrd="0" presId="urn:microsoft.com/office/officeart/2005/8/layout/hProcess9"/>
    <dgm:cxn modelId="{95185AF1-6BE5-4B74-90EA-870A2B2F7A8A}" type="presParOf" srcId="{C6606B03-7DDD-46FB-A54F-1909C90CCC09}" destId="{93958B13-28E3-4F34-991F-8D543BA9B6ED}" srcOrd="1" destOrd="0" presId="urn:microsoft.com/office/officeart/2005/8/layout/hProcess9"/>
    <dgm:cxn modelId="{D990C110-C2BA-45FB-9B00-8EB21CEEC4F7}" type="presParOf" srcId="{93958B13-28E3-4F34-991F-8D543BA9B6ED}" destId="{B6D16306-B09C-420E-A24C-5FABF0230D2A}" srcOrd="0" destOrd="0" presId="urn:microsoft.com/office/officeart/2005/8/layout/hProcess9"/>
    <dgm:cxn modelId="{781555A2-FE98-4D1D-A153-455249B2EE12}" type="presParOf" srcId="{93958B13-28E3-4F34-991F-8D543BA9B6ED}" destId="{323EEEFE-4B01-4AFD-B18A-8902802AD8FA}" srcOrd="1" destOrd="0" presId="urn:microsoft.com/office/officeart/2005/8/layout/hProcess9"/>
    <dgm:cxn modelId="{7DCF183A-81BD-42FC-8E66-AE77B61DEDD7}" type="presParOf" srcId="{93958B13-28E3-4F34-991F-8D543BA9B6ED}" destId="{C07F7C3C-E931-4E8B-B8D8-BA7B7BC8E5AA}" srcOrd="2" destOrd="0" presId="urn:microsoft.com/office/officeart/2005/8/layout/hProcess9"/>
    <dgm:cxn modelId="{52002B2A-34E0-474B-BFAA-22BB9E6ABB44}" type="presParOf" srcId="{93958B13-28E3-4F34-991F-8D543BA9B6ED}" destId="{52E247B6-7989-41CA-AF58-D387A915379B}" srcOrd="3" destOrd="0" presId="urn:microsoft.com/office/officeart/2005/8/layout/hProcess9"/>
    <dgm:cxn modelId="{5DDE4697-8FB2-4089-83FE-E77D6A89CE75}" type="presParOf" srcId="{93958B13-28E3-4F34-991F-8D543BA9B6ED}" destId="{04D6F2D0-9BB0-4BB4-B167-9B4C97C24BBA}" srcOrd="4" destOrd="0" presId="urn:microsoft.com/office/officeart/2005/8/layout/hProcess9"/>
    <dgm:cxn modelId="{4A6FC9D7-C8C6-485A-ADF6-CAA598E5A50A}" type="presParOf" srcId="{93958B13-28E3-4F34-991F-8D543BA9B6ED}" destId="{DD1B22D4-5864-4658-A5FD-879468D7A331}" srcOrd="5" destOrd="0" presId="urn:microsoft.com/office/officeart/2005/8/layout/hProcess9"/>
    <dgm:cxn modelId="{F2C76459-7713-427A-BBD7-01648648BE21}" type="presParOf" srcId="{93958B13-28E3-4F34-991F-8D543BA9B6ED}" destId="{CD2A0C35-C48E-4583-B2D6-B14569739961}" srcOrd="6"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41D099-1633-498D-9EE7-CD59D5130D8C}" type="doc">
      <dgm:prSet loTypeId="urn:microsoft.com/office/officeart/2005/8/layout/hProcess9" loCatId="process" qsTypeId="urn:microsoft.com/office/officeart/2005/8/quickstyle/simple1" qsCatId="simple" csTypeId="urn:microsoft.com/office/officeart/2005/8/colors/colorful5" csCatId="colorful" phldr="1"/>
      <dgm:spPr/>
    </dgm:pt>
    <dgm:pt modelId="{2E796318-53A7-408F-88A2-936F08B1E333}">
      <dgm:prSet phldrT="[Text]"/>
      <dgm:spPr>
        <a:solidFill>
          <a:schemeClr val="accent5">
            <a:lumMod val="40000"/>
            <a:lumOff val="60000"/>
          </a:schemeClr>
        </a:solidFill>
      </dgm:spPr>
      <dgm:t>
        <a:bodyPr/>
        <a:lstStyle/>
        <a:p>
          <a:pPr defTabSz="622300">
            <a:lnSpc>
              <a:spcPct val="90000"/>
            </a:lnSpc>
            <a:spcBef>
              <a:spcPct val="0"/>
            </a:spcBef>
            <a:spcAft>
              <a:spcPct val="35000"/>
            </a:spcAft>
          </a:pPr>
          <a:r>
            <a:rPr lang="en-ZA" b="1" dirty="0" smtClean="0">
              <a:solidFill>
                <a:schemeClr val="tx1"/>
              </a:solidFill>
            </a:rPr>
            <a:t>31 March (Year 1): </a:t>
          </a:r>
        </a:p>
        <a:p>
          <a:pPr marL="0" marR="0" indent="0" defTabSz="914400" eaLnBrk="1" fontAlgn="auto" latinLnBrk="0" hangingPunct="1">
            <a:lnSpc>
              <a:spcPct val="100000"/>
            </a:lnSpc>
            <a:spcBef>
              <a:spcPts val="0"/>
            </a:spcBef>
            <a:spcAft>
              <a:spcPts val="0"/>
            </a:spcAft>
            <a:buClrTx/>
            <a:buSzTx/>
            <a:buFontTx/>
            <a:buNone/>
            <a:tabLst/>
            <a:defRPr/>
          </a:pPr>
          <a:r>
            <a:rPr lang="en-ZA" dirty="0" smtClean="0">
              <a:solidFill>
                <a:schemeClr val="tx1"/>
              </a:solidFill>
            </a:rPr>
            <a:t>IA  requests over 25,000 USD</a:t>
          </a:r>
        </a:p>
        <a:p>
          <a:pPr marL="0" marR="0" indent="0" defTabSz="914400" eaLnBrk="1" fontAlgn="auto" latinLnBrk="0" hangingPunct="1">
            <a:lnSpc>
              <a:spcPct val="100000"/>
            </a:lnSpc>
            <a:spcBef>
              <a:spcPts val="0"/>
            </a:spcBef>
            <a:spcAft>
              <a:spcPts val="0"/>
            </a:spcAft>
            <a:buClrTx/>
            <a:buSzTx/>
            <a:buFontTx/>
            <a:buNone/>
            <a:tabLst/>
            <a:defRPr/>
          </a:pPr>
          <a:endParaRPr lang="en-ZA" dirty="0" smtClean="0">
            <a:solidFill>
              <a:schemeClr val="tx1"/>
            </a:solidFill>
          </a:endParaRPr>
        </a:p>
        <a:p>
          <a:pPr defTabSz="622300">
            <a:lnSpc>
              <a:spcPct val="90000"/>
            </a:lnSpc>
            <a:spcBef>
              <a:spcPct val="0"/>
            </a:spcBef>
            <a:spcAft>
              <a:spcPct val="35000"/>
            </a:spcAft>
          </a:pPr>
          <a:r>
            <a:rPr lang="en-ZA" dirty="0" smtClean="0">
              <a:solidFill>
                <a:schemeClr val="tx1"/>
              </a:solidFill>
            </a:rPr>
            <a:t>Preparatory assistance</a:t>
          </a:r>
        </a:p>
      </dgm:t>
    </dgm:pt>
    <dgm:pt modelId="{C37DF8F8-6078-4246-ACD4-2ED594C41BD5}" type="parTrans" cxnId="{EAB4DA61-4F27-4E9E-9699-E9D24BBDF1BB}">
      <dgm:prSet/>
      <dgm:spPr/>
      <dgm:t>
        <a:bodyPr/>
        <a:lstStyle/>
        <a:p>
          <a:endParaRPr lang="en-ZA"/>
        </a:p>
      </dgm:t>
    </dgm:pt>
    <dgm:pt modelId="{BF5945FA-5B6D-4508-8812-00412B40BB13}" type="sibTrans" cxnId="{EAB4DA61-4F27-4E9E-9699-E9D24BBDF1BB}">
      <dgm:prSet/>
      <dgm:spPr/>
      <dgm:t>
        <a:bodyPr/>
        <a:lstStyle/>
        <a:p>
          <a:endParaRPr lang="en-ZA"/>
        </a:p>
      </dgm:t>
    </dgm:pt>
    <dgm:pt modelId="{7BEC40E9-C124-49CB-A674-78269BBDEA37}">
      <dgm:prSet phldrT="[Text]"/>
      <dgm:spPr>
        <a:solidFill>
          <a:schemeClr val="accent5">
            <a:lumMod val="40000"/>
            <a:lumOff val="60000"/>
          </a:schemeClr>
        </a:solidFill>
      </dgm:spPr>
      <dgm:t>
        <a:bodyPr/>
        <a:lstStyle/>
        <a:p>
          <a:r>
            <a:rPr lang="en-ZA" b="1" dirty="0" smtClean="0">
              <a:solidFill>
                <a:schemeClr val="tx1"/>
              </a:solidFill>
            </a:rPr>
            <a:t>Any time: </a:t>
          </a:r>
          <a:endParaRPr lang="en-ZA" b="0" dirty="0" smtClean="0">
            <a:solidFill>
              <a:schemeClr val="tx1"/>
            </a:solidFill>
          </a:endParaRPr>
        </a:p>
        <a:p>
          <a:r>
            <a:rPr lang="en-ZA" b="0" dirty="0" smtClean="0">
              <a:solidFill>
                <a:schemeClr val="tx1"/>
              </a:solidFill>
            </a:rPr>
            <a:t>Emergency IA requests</a:t>
          </a:r>
        </a:p>
        <a:p>
          <a:r>
            <a:rPr lang="en-ZA" b="0" dirty="0" smtClean="0">
              <a:solidFill>
                <a:schemeClr val="tx1"/>
              </a:solidFill>
            </a:rPr>
            <a:t>IA requests under 25,000 USD</a:t>
          </a:r>
          <a:endParaRPr lang="en-ZA" b="0" dirty="0">
            <a:solidFill>
              <a:schemeClr val="tx1"/>
            </a:solidFill>
          </a:endParaRPr>
        </a:p>
      </dgm:t>
    </dgm:pt>
    <dgm:pt modelId="{9D252019-5781-4D68-A0FA-2CBA2CE4DD3F}" type="parTrans" cxnId="{E751D771-5A97-4E64-AF3E-C6975394A1C9}">
      <dgm:prSet/>
      <dgm:spPr/>
      <dgm:t>
        <a:bodyPr/>
        <a:lstStyle/>
        <a:p>
          <a:endParaRPr lang="en-ZA"/>
        </a:p>
      </dgm:t>
    </dgm:pt>
    <dgm:pt modelId="{1A132F04-6A20-4B4D-AD1C-36A4537A7DBA}" type="sibTrans" cxnId="{E751D771-5A97-4E64-AF3E-C6975394A1C9}">
      <dgm:prSet/>
      <dgm:spPr/>
      <dgm:t>
        <a:bodyPr/>
        <a:lstStyle/>
        <a:p>
          <a:endParaRPr lang="en-ZA"/>
        </a:p>
      </dgm:t>
    </dgm:pt>
    <dgm:pt modelId="{86734FE9-1EA8-4082-A0ED-D525929EC91C}">
      <dgm:prSet phldrT="[Text]"/>
      <dgm:spPr>
        <a:solidFill>
          <a:schemeClr val="accent1">
            <a:lumMod val="40000"/>
            <a:lumOff val="60000"/>
          </a:schemeClr>
        </a:solidFill>
      </dgm:spPr>
      <dgm:t>
        <a:bodyPr/>
        <a:lstStyle/>
        <a:p>
          <a:r>
            <a:rPr lang="en-ZA" b="1" dirty="0" smtClean="0">
              <a:solidFill>
                <a:schemeClr val="tx1"/>
              </a:solidFill>
            </a:rPr>
            <a:t>Requests under 25,000 USD and any emergency and  preparatory assistance requests</a:t>
          </a:r>
        </a:p>
        <a:p>
          <a:r>
            <a:rPr lang="en-ZA" dirty="0" smtClean="0">
              <a:solidFill>
                <a:schemeClr val="tx1"/>
              </a:solidFill>
            </a:rPr>
            <a:t>evaluated by Bureau</a:t>
          </a:r>
          <a:endParaRPr lang="en-ZA" dirty="0">
            <a:solidFill>
              <a:schemeClr val="tx1"/>
            </a:solidFill>
          </a:endParaRPr>
        </a:p>
      </dgm:t>
    </dgm:pt>
    <dgm:pt modelId="{8D6FE73B-CE95-4375-AB6B-DA1D8170CFE6}" type="parTrans" cxnId="{14E6D1EA-DC1F-42F8-BA77-72CC559D0B25}">
      <dgm:prSet/>
      <dgm:spPr/>
      <dgm:t>
        <a:bodyPr/>
        <a:lstStyle/>
        <a:p>
          <a:endParaRPr lang="en-ZA"/>
        </a:p>
      </dgm:t>
    </dgm:pt>
    <dgm:pt modelId="{C98C9EE5-76C0-4522-98EF-0ED87E557442}" type="sibTrans" cxnId="{14E6D1EA-DC1F-42F8-BA77-72CC559D0B25}">
      <dgm:prSet/>
      <dgm:spPr/>
      <dgm:t>
        <a:bodyPr/>
        <a:lstStyle/>
        <a:p>
          <a:endParaRPr lang="en-ZA"/>
        </a:p>
      </dgm:t>
    </dgm:pt>
    <dgm:pt modelId="{321609E7-98CD-4D6A-9111-8943876A2583}">
      <dgm:prSet phldrT="[Text]"/>
      <dgm:spPr>
        <a:solidFill>
          <a:schemeClr val="accent1">
            <a:lumMod val="40000"/>
            <a:lumOff val="60000"/>
          </a:schemeClr>
        </a:solidFill>
      </dgm:spPr>
      <dgm:t>
        <a:bodyPr/>
        <a:lstStyle/>
        <a:p>
          <a:r>
            <a:rPr lang="en-ZA" b="1" dirty="0" smtClean="0">
              <a:solidFill>
                <a:schemeClr val="tx1"/>
              </a:solidFill>
            </a:rPr>
            <a:t>Requests over 25,000 USD </a:t>
          </a:r>
          <a:r>
            <a:rPr lang="en-ZA" b="0" dirty="0" smtClean="0">
              <a:solidFill>
                <a:schemeClr val="tx1"/>
              </a:solidFill>
            </a:rPr>
            <a:t>examined by Consultative Body</a:t>
          </a:r>
          <a:endParaRPr lang="en-ZA" b="0" dirty="0">
            <a:solidFill>
              <a:schemeClr val="tx1"/>
            </a:solidFill>
          </a:endParaRPr>
        </a:p>
      </dgm:t>
    </dgm:pt>
    <dgm:pt modelId="{F88745E6-29AD-4BB8-9270-7A3B22627C7F}" type="parTrans" cxnId="{8AFAA16B-5815-45F6-934E-A0C1107A384F}">
      <dgm:prSet/>
      <dgm:spPr/>
      <dgm:t>
        <a:bodyPr/>
        <a:lstStyle/>
        <a:p>
          <a:endParaRPr lang="en-ZA"/>
        </a:p>
      </dgm:t>
    </dgm:pt>
    <dgm:pt modelId="{EB74D3E3-122F-4FF4-93B1-F2C83502ACF5}" type="sibTrans" cxnId="{8AFAA16B-5815-45F6-934E-A0C1107A384F}">
      <dgm:prSet/>
      <dgm:spPr/>
      <dgm:t>
        <a:bodyPr/>
        <a:lstStyle/>
        <a:p>
          <a:endParaRPr lang="en-ZA"/>
        </a:p>
      </dgm:t>
    </dgm:pt>
    <dgm:pt modelId="{C6606B03-7DDD-46FB-A54F-1909C90CCC09}" type="pres">
      <dgm:prSet presAssocID="{B941D099-1633-498D-9EE7-CD59D5130D8C}" presName="CompostProcess" presStyleCnt="0">
        <dgm:presLayoutVars>
          <dgm:dir/>
          <dgm:resizeHandles val="exact"/>
        </dgm:presLayoutVars>
      </dgm:prSet>
      <dgm:spPr/>
    </dgm:pt>
    <dgm:pt modelId="{662911A4-71D6-4144-8C5C-A38BFC92E47D}" type="pres">
      <dgm:prSet presAssocID="{B941D099-1633-498D-9EE7-CD59D5130D8C}" presName="arrow" presStyleLbl="bgShp" presStyleIdx="0" presStyleCnt="1" custScaleX="67940"/>
      <dgm:spPr>
        <a:solidFill>
          <a:schemeClr val="bg2">
            <a:lumMod val="90000"/>
          </a:schemeClr>
        </a:solidFill>
      </dgm:spPr>
    </dgm:pt>
    <dgm:pt modelId="{93958B13-28E3-4F34-991F-8D543BA9B6ED}" type="pres">
      <dgm:prSet presAssocID="{B941D099-1633-498D-9EE7-CD59D5130D8C}" presName="linearProcess" presStyleCnt="0"/>
      <dgm:spPr/>
    </dgm:pt>
    <dgm:pt modelId="{B6D16306-B09C-420E-A24C-5FABF0230D2A}" type="pres">
      <dgm:prSet presAssocID="{2E796318-53A7-408F-88A2-936F08B1E333}" presName="textNode" presStyleLbl="node1" presStyleIdx="0" presStyleCnt="4" custScaleY="118075" custLinFactNeighborX="6285" custLinFactNeighborY="-70553">
        <dgm:presLayoutVars>
          <dgm:bulletEnabled val="1"/>
        </dgm:presLayoutVars>
      </dgm:prSet>
      <dgm:spPr/>
      <dgm:t>
        <a:bodyPr/>
        <a:lstStyle/>
        <a:p>
          <a:endParaRPr lang="en-ZA"/>
        </a:p>
      </dgm:t>
    </dgm:pt>
    <dgm:pt modelId="{323EEEFE-4B01-4AFD-B18A-8902802AD8FA}" type="pres">
      <dgm:prSet presAssocID="{BF5945FA-5B6D-4508-8812-00412B40BB13}" presName="sibTrans" presStyleCnt="0"/>
      <dgm:spPr/>
    </dgm:pt>
    <dgm:pt modelId="{C07F7C3C-E931-4E8B-B8D8-BA7B7BC8E5AA}" type="pres">
      <dgm:prSet presAssocID="{7BEC40E9-C124-49CB-A674-78269BBDEA37}" presName="textNode" presStyleLbl="node1" presStyleIdx="1" presStyleCnt="4" custScaleY="131536" custLinFactX="-99686" custLinFactNeighborX="-100000" custLinFactNeighborY="67931">
        <dgm:presLayoutVars>
          <dgm:bulletEnabled val="1"/>
        </dgm:presLayoutVars>
      </dgm:prSet>
      <dgm:spPr/>
      <dgm:t>
        <a:bodyPr/>
        <a:lstStyle/>
        <a:p>
          <a:endParaRPr lang="en-ZA"/>
        </a:p>
      </dgm:t>
    </dgm:pt>
    <dgm:pt modelId="{52E247B6-7989-41CA-AF58-D387A915379B}" type="pres">
      <dgm:prSet presAssocID="{1A132F04-6A20-4B4D-AD1C-36A4537A7DBA}" presName="sibTrans" presStyleCnt="0"/>
      <dgm:spPr/>
    </dgm:pt>
    <dgm:pt modelId="{04D6F2D0-9BB0-4BB4-B167-9B4C97C24BBA}" type="pres">
      <dgm:prSet presAssocID="{86734FE9-1EA8-4082-A0ED-D525929EC91C}" presName="textNode" presStyleLbl="node1" presStyleIdx="2" presStyleCnt="4" custScaleY="117733" custLinFactX="-55657" custLinFactNeighborX="-100000" custLinFactNeighborY="56486">
        <dgm:presLayoutVars>
          <dgm:bulletEnabled val="1"/>
        </dgm:presLayoutVars>
      </dgm:prSet>
      <dgm:spPr/>
      <dgm:t>
        <a:bodyPr/>
        <a:lstStyle/>
        <a:p>
          <a:endParaRPr lang="en-ZA"/>
        </a:p>
      </dgm:t>
    </dgm:pt>
    <dgm:pt modelId="{DD1B22D4-5864-4658-A5FD-879468D7A331}" type="pres">
      <dgm:prSet presAssocID="{C98C9EE5-76C0-4522-98EF-0ED87E557442}" presName="sibTrans" presStyleCnt="0"/>
      <dgm:spPr/>
    </dgm:pt>
    <dgm:pt modelId="{CD2A0C35-C48E-4583-B2D6-B14569739961}" type="pres">
      <dgm:prSet presAssocID="{321609E7-98CD-4D6A-9111-8943876A2583}" presName="textNode" presStyleLbl="node1" presStyleIdx="3" presStyleCnt="4" custLinFactX="-159292" custLinFactNeighborX="-200000" custLinFactNeighborY="-75047">
        <dgm:presLayoutVars>
          <dgm:bulletEnabled val="1"/>
        </dgm:presLayoutVars>
      </dgm:prSet>
      <dgm:spPr/>
      <dgm:t>
        <a:bodyPr/>
        <a:lstStyle/>
        <a:p>
          <a:endParaRPr lang="en-ZA"/>
        </a:p>
      </dgm:t>
    </dgm:pt>
  </dgm:ptLst>
  <dgm:cxnLst>
    <dgm:cxn modelId="{FCA5513A-0776-4B75-970A-506D1880FADB}" type="presOf" srcId="{7BEC40E9-C124-49CB-A674-78269BBDEA37}" destId="{C07F7C3C-E931-4E8B-B8D8-BA7B7BC8E5AA}" srcOrd="0" destOrd="0" presId="urn:microsoft.com/office/officeart/2005/8/layout/hProcess9"/>
    <dgm:cxn modelId="{E751D771-5A97-4E64-AF3E-C6975394A1C9}" srcId="{B941D099-1633-498D-9EE7-CD59D5130D8C}" destId="{7BEC40E9-C124-49CB-A674-78269BBDEA37}" srcOrd="1" destOrd="0" parTransId="{9D252019-5781-4D68-A0FA-2CBA2CE4DD3F}" sibTransId="{1A132F04-6A20-4B4D-AD1C-36A4537A7DBA}"/>
    <dgm:cxn modelId="{2B95D63C-AFA2-480E-8D46-2125FA223BD2}" type="presOf" srcId="{2E796318-53A7-408F-88A2-936F08B1E333}" destId="{B6D16306-B09C-420E-A24C-5FABF0230D2A}" srcOrd="0" destOrd="0" presId="urn:microsoft.com/office/officeart/2005/8/layout/hProcess9"/>
    <dgm:cxn modelId="{EAB4DA61-4F27-4E9E-9699-E9D24BBDF1BB}" srcId="{B941D099-1633-498D-9EE7-CD59D5130D8C}" destId="{2E796318-53A7-408F-88A2-936F08B1E333}" srcOrd="0" destOrd="0" parTransId="{C37DF8F8-6078-4246-ACD4-2ED594C41BD5}" sibTransId="{BF5945FA-5B6D-4508-8812-00412B40BB13}"/>
    <dgm:cxn modelId="{14E6D1EA-DC1F-42F8-BA77-72CC559D0B25}" srcId="{B941D099-1633-498D-9EE7-CD59D5130D8C}" destId="{86734FE9-1EA8-4082-A0ED-D525929EC91C}" srcOrd="2" destOrd="0" parTransId="{8D6FE73B-CE95-4375-AB6B-DA1D8170CFE6}" sibTransId="{C98C9EE5-76C0-4522-98EF-0ED87E557442}"/>
    <dgm:cxn modelId="{8AFAA16B-5815-45F6-934E-A0C1107A384F}" srcId="{B941D099-1633-498D-9EE7-CD59D5130D8C}" destId="{321609E7-98CD-4D6A-9111-8943876A2583}" srcOrd="3" destOrd="0" parTransId="{F88745E6-29AD-4BB8-9270-7A3B22627C7F}" sibTransId="{EB74D3E3-122F-4FF4-93B1-F2C83502ACF5}"/>
    <dgm:cxn modelId="{1125C4C6-7F53-4A74-8A96-6523A9BC6A2F}" type="presOf" srcId="{B941D099-1633-498D-9EE7-CD59D5130D8C}" destId="{C6606B03-7DDD-46FB-A54F-1909C90CCC09}" srcOrd="0" destOrd="0" presId="urn:microsoft.com/office/officeart/2005/8/layout/hProcess9"/>
    <dgm:cxn modelId="{FD7314B0-0937-4349-A714-BF4AB8B584FD}" type="presOf" srcId="{321609E7-98CD-4D6A-9111-8943876A2583}" destId="{CD2A0C35-C48E-4583-B2D6-B14569739961}" srcOrd="0" destOrd="0" presId="urn:microsoft.com/office/officeart/2005/8/layout/hProcess9"/>
    <dgm:cxn modelId="{7D0EE9A0-67EE-4D78-A8DF-3E98E02B3A6C}" type="presOf" srcId="{86734FE9-1EA8-4082-A0ED-D525929EC91C}" destId="{04D6F2D0-9BB0-4BB4-B167-9B4C97C24BBA}" srcOrd="0" destOrd="0" presId="urn:microsoft.com/office/officeart/2005/8/layout/hProcess9"/>
    <dgm:cxn modelId="{BE87D361-6D83-4534-917D-EC7327DA970A}" type="presParOf" srcId="{C6606B03-7DDD-46FB-A54F-1909C90CCC09}" destId="{662911A4-71D6-4144-8C5C-A38BFC92E47D}" srcOrd="0" destOrd="0" presId="urn:microsoft.com/office/officeart/2005/8/layout/hProcess9"/>
    <dgm:cxn modelId="{ADF21C2F-B040-4532-8916-71B2EDF0DE58}" type="presParOf" srcId="{C6606B03-7DDD-46FB-A54F-1909C90CCC09}" destId="{93958B13-28E3-4F34-991F-8D543BA9B6ED}" srcOrd="1" destOrd="0" presId="urn:microsoft.com/office/officeart/2005/8/layout/hProcess9"/>
    <dgm:cxn modelId="{6526AD15-0D89-435B-8D53-3C9512DACF63}" type="presParOf" srcId="{93958B13-28E3-4F34-991F-8D543BA9B6ED}" destId="{B6D16306-B09C-420E-A24C-5FABF0230D2A}" srcOrd="0" destOrd="0" presId="urn:microsoft.com/office/officeart/2005/8/layout/hProcess9"/>
    <dgm:cxn modelId="{EAD719F3-86B3-43AF-AF58-DDA363C18640}" type="presParOf" srcId="{93958B13-28E3-4F34-991F-8D543BA9B6ED}" destId="{323EEEFE-4B01-4AFD-B18A-8902802AD8FA}" srcOrd="1" destOrd="0" presId="urn:microsoft.com/office/officeart/2005/8/layout/hProcess9"/>
    <dgm:cxn modelId="{E34C61FE-0236-46F5-A872-4A2DFD80663E}" type="presParOf" srcId="{93958B13-28E3-4F34-991F-8D543BA9B6ED}" destId="{C07F7C3C-E931-4E8B-B8D8-BA7B7BC8E5AA}" srcOrd="2" destOrd="0" presId="urn:microsoft.com/office/officeart/2005/8/layout/hProcess9"/>
    <dgm:cxn modelId="{A9A02B83-59EF-4457-8A15-8FC319DB808F}" type="presParOf" srcId="{93958B13-28E3-4F34-991F-8D543BA9B6ED}" destId="{52E247B6-7989-41CA-AF58-D387A915379B}" srcOrd="3" destOrd="0" presId="urn:microsoft.com/office/officeart/2005/8/layout/hProcess9"/>
    <dgm:cxn modelId="{6273DF0F-EEC9-4021-B6E4-815D24055EBD}" type="presParOf" srcId="{93958B13-28E3-4F34-991F-8D543BA9B6ED}" destId="{04D6F2D0-9BB0-4BB4-B167-9B4C97C24BBA}" srcOrd="4" destOrd="0" presId="urn:microsoft.com/office/officeart/2005/8/layout/hProcess9"/>
    <dgm:cxn modelId="{95DD3AE5-6BA9-406D-8BD9-0566E707A70D}" type="presParOf" srcId="{93958B13-28E3-4F34-991F-8D543BA9B6ED}" destId="{DD1B22D4-5864-4658-A5FD-879468D7A331}" srcOrd="5" destOrd="0" presId="urn:microsoft.com/office/officeart/2005/8/layout/hProcess9"/>
    <dgm:cxn modelId="{BC96E1D4-9ED2-4774-B23C-DA91C33B01FB}" type="presParOf" srcId="{93958B13-28E3-4F34-991F-8D543BA9B6ED}" destId="{CD2A0C35-C48E-4583-B2D6-B14569739961}" srcOrd="6" destOrd="0" presId="urn:microsoft.com/office/officeart/2005/8/layout/hProcess9"/>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2911A4-71D6-4144-8C5C-A38BFC92E47D}">
      <dsp:nvSpPr>
        <dsp:cNvPr id="0" name=""/>
        <dsp:cNvSpPr/>
      </dsp:nvSpPr>
      <dsp:spPr>
        <a:xfrm>
          <a:off x="617219" y="0"/>
          <a:ext cx="6995160" cy="3962400"/>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D16306-B09C-420E-A24C-5FABF0230D2A}">
      <dsp:nvSpPr>
        <dsp:cNvPr id="0" name=""/>
        <dsp:cNvSpPr/>
      </dsp:nvSpPr>
      <dsp:spPr>
        <a:xfrm>
          <a:off x="4118" y="1188719"/>
          <a:ext cx="1981051" cy="1584960"/>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b="1" kern="1200" dirty="0" smtClean="0">
              <a:solidFill>
                <a:schemeClr val="tx1"/>
              </a:solidFill>
            </a:rPr>
            <a:t>31 March: </a:t>
          </a:r>
          <a:r>
            <a:rPr lang="en-ZA" sz="1600" kern="1200" dirty="0" smtClean="0">
              <a:solidFill>
                <a:schemeClr val="tx1"/>
              </a:solidFill>
            </a:rPr>
            <a:t>Nominations submitted</a:t>
          </a:r>
          <a:endParaRPr lang="en-ZA" sz="1600" kern="1200" dirty="0">
            <a:solidFill>
              <a:schemeClr val="tx1"/>
            </a:solidFill>
          </a:endParaRPr>
        </a:p>
      </dsp:txBody>
      <dsp:txXfrm>
        <a:off x="81489" y="1266090"/>
        <a:ext cx="1826309" cy="1430218"/>
      </dsp:txXfrm>
    </dsp:sp>
    <dsp:sp modelId="{C07F7C3C-E931-4E8B-B8D8-BA7B7BC8E5AA}">
      <dsp:nvSpPr>
        <dsp:cNvPr id="0" name=""/>
        <dsp:cNvSpPr/>
      </dsp:nvSpPr>
      <dsp:spPr>
        <a:xfrm>
          <a:off x="2098576" y="1079373"/>
          <a:ext cx="1981051" cy="2516853"/>
        </a:xfrm>
        <a:prstGeom prst="roundRect">
          <a:avLst/>
        </a:prstGeom>
        <a:solidFill>
          <a:schemeClr val="accent5">
            <a:hueOff val="-1032172"/>
            <a:satOff val="10348"/>
            <a:lumOff val="-719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b="1" kern="1200" dirty="0" smtClean="0">
              <a:solidFill>
                <a:schemeClr val="tx1"/>
              </a:solidFill>
            </a:rPr>
            <a:t>June to Sept</a:t>
          </a:r>
          <a:r>
            <a:rPr lang="en-ZA" sz="1600" kern="1200" dirty="0" smtClean="0">
              <a:solidFill>
                <a:schemeClr val="tx1"/>
              </a:solidFill>
            </a:rPr>
            <a:t>: </a:t>
          </a:r>
          <a:r>
            <a:rPr lang="en-ZA" sz="1600" kern="1200" dirty="0" smtClean="0">
              <a:solidFill>
                <a:srgbClr val="000000"/>
              </a:solidFill>
            </a:rPr>
            <a:t>Nominations </a:t>
          </a:r>
          <a:r>
            <a:rPr lang="en-ZA" sz="1600" kern="1200" dirty="0" smtClean="0">
              <a:solidFill>
                <a:schemeClr val="tx1"/>
              </a:solidFill>
            </a:rPr>
            <a:t>assessed by Secretariat and completed by States </a:t>
          </a:r>
          <a:r>
            <a:rPr lang="en-ZA" sz="1600" kern="1200" dirty="0" smtClean="0">
              <a:solidFill>
                <a:srgbClr val="000000"/>
              </a:solidFill>
            </a:rPr>
            <a:t>Parties</a:t>
          </a:r>
          <a:endParaRPr lang="en-ZA" sz="1600" kern="1200" dirty="0">
            <a:solidFill>
              <a:srgbClr val="000000"/>
            </a:solidFill>
          </a:endParaRPr>
        </a:p>
      </dsp:txBody>
      <dsp:txXfrm>
        <a:off x="2195283" y="1176080"/>
        <a:ext cx="1787637" cy="2323439"/>
      </dsp:txXfrm>
    </dsp:sp>
    <dsp:sp modelId="{04D6F2D0-9BB0-4BB4-B167-9B4C97C24BBA}">
      <dsp:nvSpPr>
        <dsp:cNvPr id="0" name=""/>
        <dsp:cNvSpPr/>
      </dsp:nvSpPr>
      <dsp:spPr>
        <a:xfrm>
          <a:off x="4186808" y="1147938"/>
          <a:ext cx="1981051" cy="1947662"/>
        </a:xfrm>
        <a:prstGeom prst="roundRect">
          <a:avLst/>
        </a:prstGeom>
        <a:solidFill>
          <a:schemeClr val="accent5">
            <a:hueOff val="-2064345"/>
            <a:satOff val="20696"/>
            <a:lumOff val="-14379"/>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b="1" kern="1200" dirty="0" smtClean="0">
              <a:solidFill>
                <a:schemeClr val="tx1"/>
              </a:solidFill>
            </a:rPr>
            <a:t>Dec-May</a:t>
          </a:r>
          <a:r>
            <a:rPr lang="en-ZA" sz="1600" kern="1200" dirty="0" smtClean="0">
              <a:solidFill>
                <a:schemeClr val="tx1"/>
              </a:solidFill>
            </a:rPr>
            <a:t>: </a:t>
          </a:r>
          <a:br>
            <a:rPr lang="en-ZA" sz="1600" kern="1200" dirty="0" smtClean="0">
              <a:solidFill>
                <a:schemeClr val="tx1"/>
              </a:solidFill>
            </a:rPr>
          </a:br>
          <a:r>
            <a:rPr lang="en-ZA" sz="1600" kern="1200" dirty="0" smtClean="0">
              <a:solidFill>
                <a:schemeClr val="tx1"/>
              </a:solidFill>
            </a:rPr>
            <a:t>Nomination files examined by Consultative Body or Subsidiary Body</a:t>
          </a:r>
          <a:endParaRPr lang="en-ZA" sz="1600" kern="1200" dirty="0">
            <a:solidFill>
              <a:schemeClr val="tx1"/>
            </a:solidFill>
          </a:endParaRPr>
        </a:p>
      </dsp:txBody>
      <dsp:txXfrm>
        <a:off x="4281885" y="1243015"/>
        <a:ext cx="1790897" cy="1757508"/>
      </dsp:txXfrm>
    </dsp:sp>
    <dsp:sp modelId="{CD2A0C35-C48E-4583-B2D6-B14569739961}">
      <dsp:nvSpPr>
        <dsp:cNvPr id="0" name=""/>
        <dsp:cNvSpPr/>
      </dsp:nvSpPr>
      <dsp:spPr>
        <a:xfrm>
          <a:off x="6244430" y="1154833"/>
          <a:ext cx="1981051" cy="1652732"/>
        </a:xfrm>
        <a:prstGeom prst="roundRect">
          <a:avLst/>
        </a:prstGeom>
        <a:solidFill>
          <a:schemeClr val="accent5">
            <a:hueOff val="-3096517"/>
            <a:satOff val="31044"/>
            <a:lumOff val="-21569"/>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b="1" kern="1200" dirty="0" smtClean="0">
              <a:solidFill>
                <a:schemeClr val="tx1"/>
              </a:solidFill>
            </a:rPr>
            <a:t>Sept-Nov</a:t>
          </a:r>
          <a:r>
            <a:rPr lang="en-ZA" sz="1600" kern="1200" dirty="0" smtClean="0">
              <a:solidFill>
                <a:schemeClr val="tx1"/>
              </a:solidFill>
            </a:rPr>
            <a:t>: </a:t>
          </a:r>
          <a:br>
            <a:rPr lang="en-ZA" sz="1600" kern="1200" dirty="0" smtClean="0">
              <a:solidFill>
                <a:schemeClr val="tx1"/>
              </a:solidFill>
            </a:rPr>
          </a:br>
          <a:r>
            <a:rPr lang="en-ZA" sz="1600" kern="1200" dirty="0" smtClean="0">
              <a:solidFill>
                <a:schemeClr val="tx1"/>
              </a:solidFill>
            </a:rPr>
            <a:t>Nomination files evaluated by Committee</a:t>
          </a:r>
          <a:endParaRPr lang="en-ZA" sz="1600" kern="1200" dirty="0">
            <a:solidFill>
              <a:schemeClr val="tx1"/>
            </a:solidFill>
          </a:endParaRPr>
        </a:p>
      </dsp:txBody>
      <dsp:txXfrm>
        <a:off x="6325110" y="1235513"/>
        <a:ext cx="1819691" cy="14913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2911A4-71D6-4144-8C5C-A38BFC92E47D}">
      <dsp:nvSpPr>
        <dsp:cNvPr id="0" name=""/>
        <dsp:cNvSpPr/>
      </dsp:nvSpPr>
      <dsp:spPr>
        <a:xfrm>
          <a:off x="1738544" y="0"/>
          <a:ext cx="4752511" cy="3962400"/>
        </a:xfrm>
        <a:prstGeom prst="rightArrow">
          <a:avLst/>
        </a:prstGeom>
        <a:solidFill>
          <a:schemeClr val="bg2">
            <a:lumMod val="90000"/>
          </a:schemeClr>
        </a:solidFill>
        <a:ln>
          <a:noFill/>
        </a:ln>
        <a:effectLst/>
      </dsp:spPr>
      <dsp:style>
        <a:lnRef idx="0">
          <a:scrgbClr r="0" g="0" b="0"/>
        </a:lnRef>
        <a:fillRef idx="1">
          <a:scrgbClr r="0" g="0" b="0"/>
        </a:fillRef>
        <a:effectRef idx="0">
          <a:scrgbClr r="0" g="0" b="0"/>
        </a:effectRef>
        <a:fontRef idx="minor"/>
      </dsp:style>
    </dsp:sp>
    <dsp:sp modelId="{B6D16306-B09C-420E-A24C-5FABF0230D2A}">
      <dsp:nvSpPr>
        <dsp:cNvPr id="0" name=""/>
        <dsp:cNvSpPr/>
      </dsp:nvSpPr>
      <dsp:spPr>
        <a:xfrm>
          <a:off x="10344" y="0"/>
          <a:ext cx="1981051" cy="1871441"/>
        </a:xfrm>
        <a:prstGeom prst="roundRect">
          <a:avLst/>
        </a:prstGeom>
        <a:solidFill>
          <a:schemeClr val="accent5">
            <a:lumMod val="40000"/>
            <a:lumOff val="6000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b="1" kern="1200" dirty="0" smtClean="0">
              <a:solidFill>
                <a:schemeClr val="tx1"/>
              </a:solidFill>
            </a:rPr>
            <a:t>31 March (Year 1): </a:t>
          </a:r>
        </a:p>
        <a:p>
          <a:pPr marL="0" marR="0" lvl="0" indent="0" algn="ctr" defTabSz="914400" eaLnBrk="1" fontAlgn="auto" latinLnBrk="0" hangingPunct="1">
            <a:lnSpc>
              <a:spcPct val="100000"/>
            </a:lnSpc>
            <a:spcBef>
              <a:spcPct val="0"/>
            </a:spcBef>
            <a:spcAft>
              <a:spcPts val="0"/>
            </a:spcAft>
            <a:buClrTx/>
            <a:buSzTx/>
            <a:buFontTx/>
            <a:buNone/>
            <a:tabLst/>
            <a:defRPr/>
          </a:pPr>
          <a:r>
            <a:rPr lang="en-ZA" sz="1400" kern="1200" dirty="0" smtClean="0">
              <a:solidFill>
                <a:schemeClr val="tx1"/>
              </a:solidFill>
            </a:rPr>
            <a:t>IA  requests over 25,000 USD</a:t>
          </a:r>
        </a:p>
        <a:p>
          <a:pPr marL="0" marR="0" lvl="0" indent="0" algn="ctr" defTabSz="914400" eaLnBrk="1" fontAlgn="auto" latinLnBrk="0" hangingPunct="1">
            <a:lnSpc>
              <a:spcPct val="100000"/>
            </a:lnSpc>
            <a:spcBef>
              <a:spcPct val="0"/>
            </a:spcBef>
            <a:spcAft>
              <a:spcPts val="0"/>
            </a:spcAft>
            <a:buClrTx/>
            <a:buSzTx/>
            <a:buFontTx/>
            <a:buNone/>
            <a:tabLst/>
            <a:defRPr/>
          </a:pPr>
          <a:endParaRPr lang="en-ZA" sz="1400" kern="1200" dirty="0" smtClean="0">
            <a:solidFill>
              <a:schemeClr val="tx1"/>
            </a:solidFill>
          </a:endParaRPr>
        </a:p>
        <a:p>
          <a:pPr lvl="0" algn="ctr" defTabSz="622300">
            <a:lnSpc>
              <a:spcPct val="90000"/>
            </a:lnSpc>
            <a:spcBef>
              <a:spcPct val="0"/>
            </a:spcBef>
            <a:spcAft>
              <a:spcPct val="35000"/>
            </a:spcAft>
          </a:pPr>
          <a:r>
            <a:rPr lang="en-ZA" sz="1400" kern="1200" dirty="0" smtClean="0">
              <a:solidFill>
                <a:schemeClr val="tx1"/>
              </a:solidFill>
            </a:rPr>
            <a:t>Preparatory assistance</a:t>
          </a:r>
        </a:p>
      </dsp:txBody>
      <dsp:txXfrm>
        <a:off x="101700" y="91356"/>
        <a:ext cx="1798339" cy="1688729"/>
      </dsp:txXfrm>
    </dsp:sp>
    <dsp:sp modelId="{C07F7C3C-E931-4E8B-B8D8-BA7B7BC8E5AA}">
      <dsp:nvSpPr>
        <dsp:cNvPr id="0" name=""/>
        <dsp:cNvSpPr/>
      </dsp:nvSpPr>
      <dsp:spPr>
        <a:xfrm>
          <a:off x="10339" y="1877607"/>
          <a:ext cx="1981051" cy="2084792"/>
        </a:xfrm>
        <a:prstGeom prst="roundRect">
          <a:avLst/>
        </a:prstGeom>
        <a:solidFill>
          <a:schemeClr val="accent5">
            <a:lumMod val="40000"/>
            <a:lumOff val="6000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b="1" kern="1200" dirty="0" smtClean="0">
              <a:solidFill>
                <a:schemeClr val="tx1"/>
              </a:solidFill>
            </a:rPr>
            <a:t>Any time: </a:t>
          </a:r>
          <a:endParaRPr lang="en-ZA" sz="1400" b="0" kern="1200" dirty="0" smtClean="0">
            <a:solidFill>
              <a:schemeClr val="tx1"/>
            </a:solidFill>
          </a:endParaRPr>
        </a:p>
        <a:p>
          <a:pPr lvl="0" algn="ctr" defTabSz="622300">
            <a:lnSpc>
              <a:spcPct val="90000"/>
            </a:lnSpc>
            <a:spcBef>
              <a:spcPct val="0"/>
            </a:spcBef>
            <a:spcAft>
              <a:spcPct val="35000"/>
            </a:spcAft>
          </a:pPr>
          <a:r>
            <a:rPr lang="en-ZA" sz="1400" b="0" kern="1200" dirty="0" smtClean="0">
              <a:solidFill>
                <a:schemeClr val="tx1"/>
              </a:solidFill>
            </a:rPr>
            <a:t>Emergency IA requests</a:t>
          </a:r>
        </a:p>
        <a:p>
          <a:pPr lvl="0" algn="ctr" defTabSz="622300">
            <a:lnSpc>
              <a:spcPct val="90000"/>
            </a:lnSpc>
            <a:spcBef>
              <a:spcPct val="0"/>
            </a:spcBef>
            <a:spcAft>
              <a:spcPct val="35000"/>
            </a:spcAft>
          </a:pPr>
          <a:r>
            <a:rPr lang="en-ZA" sz="1400" b="0" kern="1200" dirty="0" smtClean="0">
              <a:solidFill>
                <a:schemeClr val="tx1"/>
              </a:solidFill>
            </a:rPr>
            <a:t>IA requests under 25,000 USD</a:t>
          </a:r>
          <a:endParaRPr lang="en-ZA" sz="1400" b="0" kern="1200" dirty="0">
            <a:solidFill>
              <a:schemeClr val="tx1"/>
            </a:solidFill>
          </a:endParaRPr>
        </a:p>
      </dsp:txBody>
      <dsp:txXfrm>
        <a:off x="107046" y="1974314"/>
        <a:ext cx="1787637" cy="1891378"/>
      </dsp:txXfrm>
    </dsp:sp>
    <dsp:sp modelId="{04D6F2D0-9BB0-4BB4-B167-9B4C97C24BBA}">
      <dsp:nvSpPr>
        <dsp:cNvPr id="0" name=""/>
        <dsp:cNvSpPr/>
      </dsp:nvSpPr>
      <dsp:spPr>
        <a:xfrm>
          <a:off x="2962680" y="1943470"/>
          <a:ext cx="1981051" cy="1866020"/>
        </a:xfrm>
        <a:prstGeom prst="roundRect">
          <a:avLst/>
        </a:prstGeom>
        <a:solidFill>
          <a:schemeClr val="accent1">
            <a:lumMod val="40000"/>
            <a:lumOff val="6000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b="1" kern="1200" dirty="0" smtClean="0">
              <a:solidFill>
                <a:schemeClr val="tx1"/>
              </a:solidFill>
            </a:rPr>
            <a:t>Requests under 25,000 USD and any emergency and  preparatory assistance requests</a:t>
          </a:r>
        </a:p>
        <a:p>
          <a:pPr lvl="0" algn="ctr" defTabSz="622300">
            <a:lnSpc>
              <a:spcPct val="90000"/>
            </a:lnSpc>
            <a:spcBef>
              <a:spcPct val="0"/>
            </a:spcBef>
            <a:spcAft>
              <a:spcPct val="35000"/>
            </a:spcAft>
          </a:pPr>
          <a:r>
            <a:rPr lang="en-ZA" sz="1400" kern="1200" dirty="0" smtClean="0">
              <a:solidFill>
                <a:schemeClr val="tx1"/>
              </a:solidFill>
            </a:rPr>
            <a:t>evaluated by Bureau</a:t>
          </a:r>
          <a:endParaRPr lang="en-ZA" sz="1400" kern="1200" dirty="0">
            <a:solidFill>
              <a:schemeClr val="tx1"/>
            </a:solidFill>
          </a:endParaRPr>
        </a:p>
      </dsp:txBody>
      <dsp:txXfrm>
        <a:off x="3053772" y="2034562"/>
        <a:ext cx="1798867" cy="1683836"/>
      </dsp:txXfrm>
    </dsp:sp>
    <dsp:sp modelId="{CD2A0C35-C48E-4583-B2D6-B14569739961}">
      <dsp:nvSpPr>
        <dsp:cNvPr id="0" name=""/>
        <dsp:cNvSpPr/>
      </dsp:nvSpPr>
      <dsp:spPr>
        <a:xfrm>
          <a:off x="2890668" y="0"/>
          <a:ext cx="1981051" cy="1584960"/>
        </a:xfrm>
        <a:prstGeom prst="roundRect">
          <a:avLst/>
        </a:prstGeom>
        <a:solidFill>
          <a:schemeClr val="accent1">
            <a:lumMod val="40000"/>
            <a:lumOff val="6000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b="1" kern="1200" dirty="0" smtClean="0">
              <a:solidFill>
                <a:schemeClr val="tx1"/>
              </a:solidFill>
            </a:rPr>
            <a:t>Requests over 25,000 USD </a:t>
          </a:r>
          <a:r>
            <a:rPr lang="en-ZA" sz="1400" b="0" kern="1200" dirty="0" smtClean="0">
              <a:solidFill>
                <a:schemeClr val="tx1"/>
              </a:solidFill>
            </a:rPr>
            <a:t>examined by Consultative Body</a:t>
          </a:r>
          <a:endParaRPr lang="en-ZA" sz="1400" b="0" kern="1200" dirty="0">
            <a:solidFill>
              <a:schemeClr val="tx1"/>
            </a:solidFill>
          </a:endParaRPr>
        </a:p>
      </dsp:txBody>
      <dsp:txXfrm>
        <a:off x="2968039" y="77371"/>
        <a:ext cx="1826309" cy="143021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344FD4B-EA8F-4C03-88B5-8CC3199E7BE5}" type="slidenum">
              <a:rPr lang="en-US"/>
              <a:pPr>
                <a:defRPr/>
              </a:pPr>
              <a:t>‹#›</a:t>
            </a:fld>
            <a:endParaRPr lang="en-US"/>
          </a:p>
        </p:txBody>
      </p:sp>
    </p:spTree>
    <p:extLst>
      <p:ext uri="{BB962C8B-B14F-4D97-AF65-F5344CB8AC3E}">
        <p14:creationId xmlns:p14="http://schemas.microsoft.com/office/powerpoint/2010/main" val="8331580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E4ED0A6-C2BF-4574-803C-EC0283ABA0BF}" type="slidenum">
              <a:rPr lang="en-US" smtClean="0"/>
              <a:pPr/>
              <a:t>1</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6B53B0E5-2050-45F4-A5D8-3F5F5170F8E2}" type="slidenum">
              <a:rPr lang="en-US" smtClean="0"/>
              <a:pPr/>
              <a:t>10</a:t>
            </a:fld>
            <a:endParaRPr lang="en-US"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C8A50105-3346-4409-8799-5B0BD92A0F3E}" type="slidenum">
              <a:rPr lang="en-US" smtClean="0"/>
              <a:pPr/>
              <a:t>11</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E0F0C87-74AA-4E82-B5BB-B6AD26AC4D28}" type="slidenum">
              <a:rPr lang="en-US" smtClean="0"/>
              <a:pPr/>
              <a:t>12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E0F0C87-74AA-4E82-B5BB-B6AD26AC4D28}" type="slidenum">
              <a:rPr lang="en-US" smtClean="0"/>
              <a:pPr/>
              <a:t>13</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E0F0C87-74AA-4E82-B5BB-B6AD26AC4D28}" type="slidenum">
              <a:rPr lang="en-US" smtClean="0"/>
              <a:pPr/>
              <a:t>14</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E0F0C87-74AA-4E82-B5BB-B6AD26AC4D28}" type="slidenum">
              <a:rPr lang="en-US" smtClean="0"/>
              <a:pPr/>
              <a:t>15</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E0F0C87-74AA-4E82-B5BB-B6AD26AC4D28}" type="slidenum">
              <a:rPr lang="en-US" smtClean="0"/>
              <a:pPr/>
              <a:t>16</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C8A50105-3346-4409-8799-5B0BD92A0F3E}" type="slidenum">
              <a:rPr lang="en-US" smtClean="0"/>
              <a:pPr/>
              <a:t>17</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E0F0C87-74AA-4E82-B5BB-B6AD26AC4D28}" type="slidenum">
              <a:rPr lang="en-US" smtClean="0"/>
              <a:pPr/>
              <a:t>18</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E0F0C87-74AA-4E82-B5BB-B6AD26AC4D28}" type="slidenum">
              <a:rPr lang="en-US" smtClean="0"/>
              <a:pPr/>
              <a:t>19</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E0F0C87-74AA-4E82-B5BB-B6AD26AC4D28}" type="slidenum">
              <a:rPr lang="en-US" smtClean="0"/>
              <a:pPr/>
              <a:t>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6B53B0E5-2050-45F4-A5D8-3F5F5170F8E2}" type="slidenum">
              <a:rPr lang="en-US" smtClean="0"/>
              <a:pPr/>
              <a:t>3</a:t>
            </a:fld>
            <a:endParaRPr lang="en-US"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344FD4B-EA8F-4C03-88B5-8CC3199E7BE5}"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344FD4B-EA8F-4C03-88B5-8CC3199E7BE5}"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382C5B5C-52F7-41CA-938A-83FAECA08616}" type="slidenum">
              <a:rPr lang="en-US" smtClean="0"/>
              <a:pPr/>
              <a:t>6</a:t>
            </a:fld>
            <a:endParaRPr lang="en-US" smtClean="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6B53B0E5-2050-45F4-A5D8-3F5F5170F8E2}" type="slidenum">
              <a:rPr lang="en-US" smtClean="0"/>
              <a:pPr/>
              <a:t>7</a:t>
            </a:fld>
            <a:endParaRPr lang="en-US"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344FD4B-EA8F-4C03-88B5-8CC3199E7BE5}"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4344FD4B-EA8F-4C03-88B5-8CC3199E7BE5}"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chemeClr val="tx1"/>
                </a:solidFill>
                <a:effectLst>
                  <a:innerShdw blurRad="50800" dist="25400" dir="13500000">
                    <a:srgbClr val="000000">
                      <a:alpha val="70000"/>
                    </a:srgbClr>
                  </a:innerShdw>
                </a:effectLst>
              </a:defRPr>
            </a:lvl1pPr>
          </a:lstStyle>
          <a:p>
            <a:r>
              <a:rPr lang="en-US" dirty="0" smtClean="0"/>
              <a:t>Click to edit Master title style</a:t>
            </a:r>
            <a:endParaRPr lang="en-US" dirty="0"/>
          </a:p>
        </p:txBody>
      </p:sp>
      <p:sp>
        <p:nvSpPr>
          <p:cNvPr id="7" name="Date Placeholder 14"/>
          <p:cNvSpPr>
            <a:spLocks noGrp="1"/>
          </p:cNvSpPr>
          <p:nvPr>
            <p:ph type="dt" sz="half" idx="10"/>
          </p:nvPr>
        </p:nvSpPr>
        <p:spPr/>
        <p:txBody>
          <a:bodyPr/>
          <a:lstStyle>
            <a:lvl1pPr>
              <a:defRPr/>
            </a:lvl1pPr>
          </a:lstStyle>
          <a:p>
            <a:pPr>
              <a:defRPr/>
            </a:pPr>
            <a:endParaRPr lang="en-US"/>
          </a:p>
        </p:txBody>
      </p:sp>
      <p:sp>
        <p:nvSpPr>
          <p:cNvPr id="8" name="Slide Number Placeholder 15"/>
          <p:cNvSpPr>
            <a:spLocks noGrp="1"/>
          </p:cNvSpPr>
          <p:nvPr>
            <p:ph type="sldNum" sz="quarter" idx="11"/>
          </p:nvPr>
        </p:nvSpPr>
        <p:spPr/>
        <p:txBody>
          <a:bodyPr/>
          <a:lstStyle>
            <a:lvl1pPr>
              <a:defRPr/>
            </a:lvl1pPr>
          </a:lstStyle>
          <a:p>
            <a:pPr>
              <a:defRPr/>
            </a:pPr>
            <a:fld id="{27671FD9-1F57-4866-A132-34D1F9D013E8}"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8E1A35A-E60F-48AF-BDED-0444285A966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907B72D-DE52-4C38-95CE-5210C14481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lvl1pPr>
              <a:defRPr>
                <a:solidFill>
                  <a:schemeClr val="tx1"/>
                </a:solidFill>
              </a:defRPr>
            </a:lvl1pPr>
          </a:lstStyle>
          <a:p>
            <a:r>
              <a:rPr lang="en-US" dirty="0" smtClean="0"/>
              <a:t>Click to edit Master title style</a:t>
            </a:r>
            <a:endParaRPr lang="en-US" dirty="0"/>
          </a:p>
        </p:txBody>
      </p:sp>
      <p:sp>
        <p:nvSpPr>
          <p:cNvPr id="4" name="Date Placeholder 23"/>
          <p:cNvSpPr>
            <a:spLocks noGrp="1"/>
          </p:cNvSpPr>
          <p:nvPr>
            <p:ph type="dt" sz="half" idx="10"/>
          </p:nvPr>
        </p:nvSpPr>
        <p:spPr/>
        <p:txBody>
          <a:bodyPr/>
          <a:lstStyle>
            <a:lvl1pPr>
              <a:defRPr/>
            </a:lvl1pPr>
          </a:lstStyle>
          <a:p>
            <a:pPr>
              <a:defRPr/>
            </a:pPr>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D751754B-C724-4E62-8D21-3408491AD5B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chemeClr val="tx1"/>
                </a:solidFill>
                <a:effectLst>
                  <a:innerShdw blurRad="38100" dist="25400" dir="13500000">
                    <a:prstClr val="black">
                      <a:alpha val="70000"/>
                    </a:prstClr>
                  </a:inn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5704B5-944E-473E-9304-9D2D308F1A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0E4DFAD4-ADB7-4B95-BF65-B9B639AAB9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2075F638-128D-4155-B7F7-9F26A7C7C28C}"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Date Placeholder 23"/>
          <p:cNvSpPr>
            <a:spLocks noGrp="1"/>
          </p:cNvSpPr>
          <p:nvPr>
            <p:ph type="dt" sz="half" idx="10"/>
          </p:nvPr>
        </p:nvSpPr>
        <p:spPr/>
        <p:txBody>
          <a:bodyPr/>
          <a:lstStyle>
            <a:lvl1pPr>
              <a:defRPr/>
            </a:lvl1pPr>
          </a:lstStyle>
          <a:p>
            <a:pPr>
              <a:defRPr/>
            </a:pPr>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8CE5EA6D-5548-4D48-8D73-8DB691D55F1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3160901F-2FD5-48A7-8449-3A6D8F30E8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80DB4F2C-37DD-4E55-9242-A1A4E6F4E90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9E845912-98A3-40A1-8918-469606E4AC2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84C4CB14-EE1C-4749-A785-53B5849F550F}"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762" r:id="rId1"/>
    <p:sldLayoutId id="2147483753" r:id="rId2"/>
    <p:sldLayoutId id="2147483763" r:id="rId3"/>
    <p:sldLayoutId id="2147483754" r:id="rId4"/>
    <p:sldLayoutId id="2147483764" r:id="rId5"/>
    <p:sldLayoutId id="2147483755" r:id="rId6"/>
    <p:sldLayoutId id="2147483756" r:id="rId7"/>
    <p:sldLayoutId id="2147483757" r:id="rId8"/>
    <p:sldLayoutId id="2147483758" r:id="rId9"/>
    <p:sldLayoutId id="2147483759" r:id="rId10"/>
    <p:sldLayoutId id="2147483760"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Arial" charset="0"/>
        </a:defRPr>
      </a:lvl2pPr>
      <a:lvl3pPr algn="l" rtl="0" eaLnBrk="0" fontAlgn="base" hangingPunct="0">
        <a:spcBef>
          <a:spcPct val="0"/>
        </a:spcBef>
        <a:spcAft>
          <a:spcPct val="0"/>
        </a:spcAft>
        <a:defRPr sz="4200">
          <a:solidFill>
            <a:srgbClr val="F9F9F9"/>
          </a:solidFill>
          <a:latin typeface="Arial" charset="0"/>
        </a:defRPr>
      </a:lvl3pPr>
      <a:lvl4pPr algn="l" rtl="0" eaLnBrk="0" fontAlgn="base" hangingPunct="0">
        <a:spcBef>
          <a:spcPct val="0"/>
        </a:spcBef>
        <a:spcAft>
          <a:spcPct val="0"/>
        </a:spcAft>
        <a:defRPr sz="4200">
          <a:solidFill>
            <a:srgbClr val="F9F9F9"/>
          </a:solidFill>
          <a:latin typeface="Arial" charset="0"/>
        </a:defRPr>
      </a:lvl4pPr>
      <a:lvl5pPr algn="l" rtl="0" eaLnBrk="0" fontAlgn="base" hangingPunct="0">
        <a:spcBef>
          <a:spcPct val="0"/>
        </a:spcBef>
        <a:spcAft>
          <a:spcPct val="0"/>
        </a:spcAft>
        <a:defRPr sz="4200">
          <a:solidFill>
            <a:srgbClr val="F9F9F9"/>
          </a:solidFill>
          <a:latin typeface="Arial" charset="0"/>
        </a:defRPr>
      </a:lvl5pPr>
      <a:lvl6pPr marL="457200" algn="l" rtl="0" fontAlgn="base">
        <a:spcBef>
          <a:spcPct val="0"/>
        </a:spcBef>
        <a:spcAft>
          <a:spcPct val="0"/>
        </a:spcAft>
        <a:defRPr sz="4200">
          <a:solidFill>
            <a:srgbClr val="F9F9F9"/>
          </a:solidFill>
          <a:latin typeface="Arial" charset="0"/>
        </a:defRPr>
      </a:lvl6pPr>
      <a:lvl7pPr marL="914400" algn="l" rtl="0" fontAlgn="base">
        <a:spcBef>
          <a:spcPct val="0"/>
        </a:spcBef>
        <a:spcAft>
          <a:spcPct val="0"/>
        </a:spcAft>
        <a:defRPr sz="4200">
          <a:solidFill>
            <a:srgbClr val="F9F9F9"/>
          </a:solidFill>
          <a:latin typeface="Arial" charset="0"/>
        </a:defRPr>
      </a:lvl7pPr>
      <a:lvl8pPr marL="1371600" algn="l" rtl="0" fontAlgn="base">
        <a:spcBef>
          <a:spcPct val="0"/>
        </a:spcBef>
        <a:spcAft>
          <a:spcPct val="0"/>
        </a:spcAft>
        <a:defRPr sz="4200">
          <a:solidFill>
            <a:srgbClr val="F9F9F9"/>
          </a:solidFill>
          <a:latin typeface="Arial" charset="0"/>
        </a:defRPr>
      </a:lvl8pPr>
      <a:lvl9pPr marL="1828800" algn="l" rtl="0" fontAlgn="base">
        <a:spcBef>
          <a:spcPct val="0"/>
        </a:spcBef>
        <a:spcAft>
          <a:spcPct val="0"/>
        </a:spcAft>
        <a:defRPr sz="4200">
          <a:solidFill>
            <a:srgbClr val="F9F9F9"/>
          </a:solidFill>
          <a:latin typeface="Arial"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B39E00"/>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958300"/>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B39E00"/>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B39E00"/>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85750" y="4365625"/>
            <a:ext cx="8607425" cy="1943100"/>
          </a:xfrm>
          <a:prstGeom prst="rect">
            <a:avLst/>
          </a:prstGeom>
          <a:noFill/>
          <a:ln w="9525">
            <a:noFill/>
            <a:miter lim="800000"/>
            <a:headEnd/>
            <a:tailEnd/>
          </a:ln>
        </p:spPr>
        <p:txBody>
          <a:bodyPr/>
          <a:lstStyle/>
          <a:p>
            <a:pPr marL="342900" indent="-342900" algn="ctr">
              <a:lnSpc>
                <a:spcPct val="80000"/>
              </a:lnSpc>
              <a:spcBef>
                <a:spcPct val="20000"/>
              </a:spcBef>
            </a:pPr>
            <a:r>
              <a:rPr lang="en-US" sz="2800" b="1" dirty="0"/>
              <a:t/>
            </a:r>
            <a:br>
              <a:rPr lang="en-US" sz="2800" b="1" dirty="0"/>
            </a:br>
            <a:r>
              <a:rPr lang="en-US" sz="2800" b="1" dirty="0"/>
              <a:t>UNESCO </a:t>
            </a:r>
          </a:p>
          <a:p>
            <a:pPr marL="342900" indent="-342900" algn="ctr">
              <a:lnSpc>
                <a:spcPct val="80000"/>
              </a:lnSpc>
              <a:spcBef>
                <a:spcPct val="20000"/>
              </a:spcBef>
            </a:pPr>
            <a:r>
              <a:rPr lang="en-US" sz="2800" b="1" dirty="0"/>
              <a:t>Intangible Cultural Heritage Section</a:t>
            </a:r>
          </a:p>
        </p:txBody>
      </p:sp>
      <p:pic>
        <p:nvPicPr>
          <p:cNvPr id="5124" name="Picture 2"/>
          <p:cNvPicPr>
            <a:picLocks noChangeAspect="1" noChangeArrowheads="1"/>
          </p:cNvPicPr>
          <p:nvPr/>
        </p:nvPicPr>
        <p:blipFill>
          <a:blip r:embed="rId3" cstate="print"/>
          <a:srcRect/>
          <a:stretch>
            <a:fillRect/>
          </a:stretch>
        </p:blipFill>
        <p:spPr bwMode="auto">
          <a:xfrm>
            <a:off x="357188" y="706438"/>
            <a:ext cx="3214687" cy="2008187"/>
          </a:xfrm>
          <a:prstGeom prst="rect">
            <a:avLst/>
          </a:prstGeom>
          <a:noFill/>
          <a:ln w="9525">
            <a:noFill/>
            <a:miter lim="800000"/>
            <a:headEnd/>
            <a:tailEnd/>
          </a:ln>
        </p:spPr>
      </p:pic>
      <p:sp>
        <p:nvSpPr>
          <p:cNvPr id="5" name="TextBox 4"/>
          <p:cNvSpPr txBox="1"/>
          <p:nvPr/>
        </p:nvSpPr>
        <p:spPr>
          <a:xfrm>
            <a:off x="3929058" y="857232"/>
            <a:ext cx="4357718" cy="369332"/>
          </a:xfrm>
          <a:prstGeom prst="rect">
            <a:avLst/>
          </a:prstGeom>
          <a:noFill/>
        </p:spPr>
        <p:txBody>
          <a:bodyPr wrap="square" rtlCol="0">
            <a:spAutoFit/>
          </a:bodyPr>
          <a:lstStyle/>
          <a:p>
            <a:endParaRPr lang="en-GB"/>
          </a:p>
        </p:txBody>
      </p:sp>
      <p:sp>
        <p:nvSpPr>
          <p:cNvPr id="6" name="TextBox 5"/>
          <p:cNvSpPr txBox="1"/>
          <p:nvPr/>
        </p:nvSpPr>
        <p:spPr>
          <a:xfrm>
            <a:off x="2843808" y="1000108"/>
            <a:ext cx="5728720" cy="2923877"/>
          </a:xfrm>
          <a:prstGeom prst="rect">
            <a:avLst/>
          </a:prstGeom>
          <a:noFill/>
        </p:spPr>
        <p:txBody>
          <a:bodyPr wrap="square" rtlCol="0">
            <a:spAutoFit/>
          </a:bodyPr>
          <a:lstStyle/>
          <a:p>
            <a:pPr algn="r"/>
            <a:r>
              <a:rPr lang="en-GB" sz="4000" dirty="0" smtClean="0"/>
              <a:t>Implementing the Convention at the international level</a:t>
            </a:r>
          </a:p>
          <a:p>
            <a:pPr algn="r"/>
            <a:endParaRPr lang="en-GB" sz="4000" dirty="0" smtClean="0"/>
          </a:p>
          <a:p>
            <a:r>
              <a:rPr lang="en-GB" sz="2400" dirty="0" smtClean="0">
                <a:solidFill>
                  <a:srgbClr val="000000"/>
                </a:solidFill>
              </a:rPr>
              <a:t>RAT </a:t>
            </a:r>
            <a:r>
              <a:rPr lang="en-GB" sz="2400" dirty="0" smtClean="0">
                <a:solidFill>
                  <a:srgbClr val="000000"/>
                </a:solidFill>
              </a:rPr>
              <a:t>PPT </a:t>
            </a:r>
            <a:r>
              <a:rPr lang="en-GB" sz="2400" dirty="0" smtClean="0">
                <a:solidFill>
                  <a:srgbClr val="000000"/>
                </a:solidFill>
              </a:rPr>
              <a:t>2.5   </a:t>
            </a:r>
            <a:endParaRPr lang="en-GB" sz="2400"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title"/>
          </p:nvPr>
        </p:nvSpPr>
        <p:spPr>
          <a:xfrm>
            <a:off x="3923928" y="152400"/>
            <a:ext cx="4968552" cy="1404392"/>
          </a:xfrm>
        </p:spPr>
        <p:txBody>
          <a:bodyPr>
            <a:normAutofit/>
          </a:bodyPr>
          <a:lstStyle/>
          <a:p>
            <a:pPr algn="r" eaLnBrk="1" fontAlgn="auto" hangingPunct="1">
              <a:spcAft>
                <a:spcPts val="0"/>
              </a:spcAft>
              <a:defRPr/>
            </a:pPr>
            <a:r>
              <a:rPr sz="3200" b="1" dirty="0" smtClean="0"/>
              <a:t>The Register of the Convention: nominations</a:t>
            </a:r>
          </a:p>
        </p:txBody>
      </p:sp>
      <p:sp>
        <p:nvSpPr>
          <p:cNvPr id="6" name="Content Placeholder 5"/>
          <p:cNvSpPr>
            <a:spLocks noGrp="1"/>
          </p:cNvSpPr>
          <p:nvPr>
            <p:ph sz="half" idx="2"/>
          </p:nvPr>
        </p:nvSpPr>
        <p:spPr>
          <a:xfrm>
            <a:off x="4499992" y="2420888"/>
            <a:ext cx="4427984" cy="4067944"/>
          </a:xfrm>
        </p:spPr>
        <p:txBody>
          <a:bodyPr/>
          <a:lstStyle/>
          <a:p>
            <a:pPr>
              <a:buNone/>
            </a:pPr>
            <a:r>
              <a:rPr lang="en-ZA" sz="2400" b="1" dirty="0" smtClean="0"/>
              <a:t>   Register (Article 18)</a:t>
            </a:r>
          </a:p>
          <a:p>
            <a:r>
              <a:rPr lang="en-US" sz="2400" dirty="0" smtClean="0"/>
              <a:t>States Parties nominate elements</a:t>
            </a:r>
          </a:p>
          <a:p>
            <a:r>
              <a:rPr lang="en-US" sz="2400" dirty="0" smtClean="0"/>
              <a:t>Nomination Form ICH 03</a:t>
            </a:r>
          </a:p>
          <a:p>
            <a:r>
              <a:rPr lang="en-US" sz="2400" dirty="0" smtClean="0"/>
              <a:t>Examination by Consultative Body</a:t>
            </a:r>
          </a:p>
          <a:p>
            <a:r>
              <a:rPr lang="en-ZA" sz="2400" dirty="0" smtClean="0"/>
              <a:t>Preparatory assistance available</a:t>
            </a:r>
          </a:p>
        </p:txBody>
      </p:sp>
      <p:pic>
        <p:nvPicPr>
          <p:cNvPr id="18435" name="Picture 2"/>
          <p:cNvPicPr>
            <a:picLocks noChangeAspect="1" noChangeArrowheads="1"/>
          </p:cNvPicPr>
          <p:nvPr/>
        </p:nvPicPr>
        <p:blipFill>
          <a:blip r:embed="rId3" cstate="print"/>
          <a:srcRect/>
          <a:stretch>
            <a:fillRect/>
          </a:stretch>
        </p:blipFill>
        <p:spPr bwMode="auto">
          <a:xfrm>
            <a:off x="357188" y="223838"/>
            <a:ext cx="3071812" cy="19192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title"/>
          </p:nvPr>
        </p:nvSpPr>
        <p:spPr>
          <a:xfrm>
            <a:off x="3707904" y="548680"/>
            <a:ext cx="5040560" cy="1080120"/>
          </a:xfrm>
        </p:spPr>
        <p:txBody>
          <a:bodyPr>
            <a:normAutofit/>
          </a:bodyPr>
          <a:lstStyle/>
          <a:p>
            <a:pPr algn="r" eaLnBrk="1" fontAlgn="auto" hangingPunct="1">
              <a:spcAft>
                <a:spcPts val="0"/>
              </a:spcAft>
              <a:defRPr/>
            </a:pPr>
            <a:r>
              <a:rPr sz="3200" b="1" dirty="0" smtClean="0"/>
              <a:t>Timetable: nominations to Lists and Register</a:t>
            </a:r>
          </a:p>
        </p:txBody>
      </p:sp>
      <p:pic>
        <p:nvPicPr>
          <p:cNvPr id="28675" name="Picture 2"/>
          <p:cNvPicPr>
            <a:picLocks noChangeAspect="1" noChangeArrowheads="1"/>
          </p:cNvPicPr>
          <p:nvPr/>
        </p:nvPicPr>
        <p:blipFill>
          <a:blip r:embed="rId3" cstate="print"/>
          <a:srcRect/>
          <a:stretch>
            <a:fillRect/>
          </a:stretch>
        </p:blipFill>
        <p:spPr bwMode="auto">
          <a:xfrm>
            <a:off x="357188" y="223838"/>
            <a:ext cx="3071812" cy="1919287"/>
          </a:xfrm>
          <a:prstGeom prst="rect">
            <a:avLst/>
          </a:prstGeom>
          <a:noFill/>
          <a:ln w="9525">
            <a:noFill/>
            <a:miter lim="800000"/>
            <a:headEnd/>
            <a:tailEnd/>
          </a:ln>
        </p:spPr>
      </p:pic>
      <p:graphicFrame>
        <p:nvGraphicFramePr>
          <p:cNvPr id="7" name="Content Placeholder 6"/>
          <p:cNvGraphicFramePr>
            <a:graphicFrameLocks noGrp="1"/>
          </p:cNvGraphicFramePr>
          <p:nvPr>
            <p:ph idx="1"/>
            <p:extLst>
              <p:ext uri="{D42A27DB-BD31-4B8C-83A1-F6EECF244321}">
                <p14:modId xmlns:p14="http://schemas.microsoft.com/office/powerpoint/2010/main" val="4060450767"/>
              </p:ext>
            </p:extLst>
          </p:nvPr>
        </p:nvGraphicFramePr>
        <p:xfrm>
          <a:off x="457200" y="2133600"/>
          <a:ext cx="8229600" cy="3962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467544" y="2564904"/>
            <a:ext cx="4536504" cy="369332"/>
          </a:xfrm>
          <a:prstGeom prst="rect">
            <a:avLst/>
          </a:prstGeom>
          <a:solidFill>
            <a:schemeClr val="accent1">
              <a:lumMod val="75000"/>
            </a:schemeClr>
          </a:solidFill>
        </p:spPr>
        <p:txBody>
          <a:bodyPr wrap="square" rtlCol="0">
            <a:spAutoFit/>
          </a:bodyPr>
          <a:lstStyle/>
          <a:p>
            <a:pPr algn="ctr"/>
            <a:r>
              <a:rPr lang="en-ZA" dirty="0" smtClean="0">
                <a:solidFill>
                  <a:schemeClr val="bg1"/>
                </a:solidFill>
              </a:rPr>
              <a:t>YEAR 1</a:t>
            </a:r>
            <a:endParaRPr lang="en-ZA" dirty="0">
              <a:solidFill>
                <a:schemeClr val="bg1"/>
              </a:solidFill>
            </a:endParaRPr>
          </a:p>
        </p:txBody>
      </p:sp>
      <p:sp>
        <p:nvSpPr>
          <p:cNvPr id="9" name="TextBox 8"/>
          <p:cNvSpPr txBox="1"/>
          <p:nvPr/>
        </p:nvSpPr>
        <p:spPr>
          <a:xfrm>
            <a:off x="5292080" y="2564904"/>
            <a:ext cx="3600400" cy="369332"/>
          </a:xfrm>
          <a:prstGeom prst="rect">
            <a:avLst/>
          </a:prstGeom>
          <a:solidFill>
            <a:schemeClr val="accent1">
              <a:lumMod val="75000"/>
            </a:schemeClr>
          </a:solidFill>
        </p:spPr>
        <p:txBody>
          <a:bodyPr wrap="square" rtlCol="0">
            <a:spAutoFit/>
          </a:bodyPr>
          <a:lstStyle/>
          <a:p>
            <a:pPr algn="ctr"/>
            <a:r>
              <a:rPr lang="en-ZA" dirty="0" smtClean="0">
                <a:solidFill>
                  <a:schemeClr val="bg1"/>
                </a:solidFill>
              </a:rPr>
              <a:t>YEAR 2</a:t>
            </a:r>
            <a:endParaRPr lang="en-ZA" dirty="0">
              <a:solidFill>
                <a:schemeClr val="bg1"/>
              </a:solidFill>
            </a:endParaRPr>
          </a:p>
        </p:txBody>
      </p:sp>
      <p:sp>
        <p:nvSpPr>
          <p:cNvPr id="11" name="Down Arrow 10"/>
          <p:cNvSpPr/>
          <p:nvPr/>
        </p:nvSpPr>
        <p:spPr>
          <a:xfrm>
            <a:off x="7452320" y="5013176"/>
            <a:ext cx="504056"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TextBox 12"/>
          <p:cNvSpPr txBox="1"/>
          <p:nvPr/>
        </p:nvSpPr>
        <p:spPr>
          <a:xfrm>
            <a:off x="6372200" y="5877272"/>
            <a:ext cx="2304256" cy="646331"/>
          </a:xfrm>
          <a:prstGeom prst="rect">
            <a:avLst/>
          </a:prstGeom>
          <a:solidFill>
            <a:schemeClr val="tx2">
              <a:lumMod val="75000"/>
            </a:schemeClr>
          </a:solidFill>
        </p:spPr>
        <p:txBody>
          <a:bodyPr wrap="square" rtlCol="0">
            <a:spAutoFit/>
          </a:bodyPr>
          <a:lstStyle/>
          <a:p>
            <a:r>
              <a:rPr lang="en-ZA" dirty="0" smtClean="0">
                <a:solidFill>
                  <a:schemeClr val="bg1"/>
                </a:solidFill>
              </a:rPr>
              <a:t>Inscription  and selection decisions</a:t>
            </a:r>
            <a:endParaRPr lang="en-ZA" dirty="0">
              <a:solidFill>
                <a:schemeClr val="bg1"/>
              </a:solidFill>
            </a:endParaRPr>
          </a:p>
        </p:txBody>
      </p:sp>
      <p:sp>
        <p:nvSpPr>
          <p:cNvPr id="10" name="Left Arrow 9"/>
          <p:cNvSpPr/>
          <p:nvPr/>
        </p:nvSpPr>
        <p:spPr>
          <a:xfrm rot="-780000">
            <a:off x="4099452" y="5524744"/>
            <a:ext cx="3108805"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TextBox 13"/>
          <p:cNvSpPr txBox="1"/>
          <p:nvPr/>
        </p:nvSpPr>
        <p:spPr>
          <a:xfrm>
            <a:off x="1547664" y="5877272"/>
            <a:ext cx="2448272" cy="646331"/>
          </a:xfrm>
          <a:prstGeom prst="rect">
            <a:avLst/>
          </a:prstGeom>
          <a:solidFill>
            <a:schemeClr val="tx2">
              <a:lumMod val="75000"/>
            </a:schemeClr>
          </a:solidFill>
        </p:spPr>
        <p:txBody>
          <a:bodyPr wrap="square" rtlCol="0">
            <a:spAutoFit/>
          </a:bodyPr>
          <a:lstStyle/>
          <a:p>
            <a:r>
              <a:rPr lang="en-ZA" dirty="0" smtClean="0">
                <a:solidFill>
                  <a:schemeClr val="bg1"/>
                </a:solidFill>
              </a:rPr>
              <a:t>Referral of incomplete RL nominations</a:t>
            </a:r>
            <a:endParaRPr lang="en-ZA"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3707904" y="2132856"/>
            <a:ext cx="4978896" cy="4367957"/>
          </a:xfrm>
        </p:spPr>
        <p:txBody>
          <a:bodyPr/>
          <a:lstStyle/>
          <a:p>
            <a:r>
              <a:rPr lang="en-US" dirty="0" smtClean="0"/>
              <a:t>Multinational nominations of shared heritage </a:t>
            </a:r>
          </a:p>
          <a:p>
            <a:r>
              <a:rPr lang="en-US" dirty="0" smtClean="0"/>
              <a:t>Exchange of information and expertise</a:t>
            </a:r>
          </a:p>
          <a:p>
            <a:r>
              <a:rPr lang="en-US" dirty="0" smtClean="0"/>
              <a:t>Joint initiatives and projects</a:t>
            </a:r>
          </a:p>
          <a:p>
            <a:r>
              <a:rPr lang="en-US" dirty="0" smtClean="0"/>
              <a:t>Participation in the organs of the Convention</a:t>
            </a:r>
          </a:p>
          <a:p>
            <a:r>
              <a:rPr lang="en-US" dirty="0" smtClean="0"/>
              <a:t>Participation in specialized Category II </a:t>
            </a:r>
            <a:r>
              <a:rPr lang="en-US" dirty="0" err="1" smtClean="0"/>
              <a:t>centres</a:t>
            </a:r>
            <a:endParaRPr lang="en-US" dirty="0" smtClean="0"/>
          </a:p>
          <a:p>
            <a:endParaRPr lang="en-US" dirty="0" smtClean="0"/>
          </a:p>
        </p:txBody>
      </p:sp>
      <p:sp>
        <p:nvSpPr>
          <p:cNvPr id="5" name="Rectangle 6"/>
          <p:cNvSpPr>
            <a:spLocks noGrp="1" noChangeArrowheads="1"/>
          </p:cNvSpPr>
          <p:nvPr>
            <p:ph type="title"/>
          </p:nvPr>
        </p:nvSpPr>
        <p:spPr>
          <a:xfrm>
            <a:off x="3714744" y="414338"/>
            <a:ext cx="4929222" cy="1157274"/>
          </a:xfrm>
        </p:spPr>
        <p:txBody>
          <a:bodyPr>
            <a:normAutofit/>
          </a:bodyPr>
          <a:lstStyle/>
          <a:p>
            <a:pPr algn="r" eaLnBrk="1" fontAlgn="auto" hangingPunct="1">
              <a:spcAft>
                <a:spcPts val="0"/>
              </a:spcAft>
              <a:defRPr/>
            </a:pPr>
            <a:r>
              <a:rPr lang="en-US" sz="3200" dirty="0" smtClean="0"/>
              <a:t>International cooperation</a:t>
            </a:r>
            <a:endParaRPr sz="3200" b="1" dirty="0" smtClean="0"/>
          </a:p>
        </p:txBody>
      </p:sp>
      <p:pic>
        <p:nvPicPr>
          <p:cNvPr id="6148" name="Picture 2"/>
          <p:cNvPicPr>
            <a:picLocks noChangeAspect="1" noChangeArrowheads="1"/>
          </p:cNvPicPr>
          <p:nvPr/>
        </p:nvPicPr>
        <p:blipFill>
          <a:blip r:embed="rId3" cstate="print"/>
          <a:srcRect/>
          <a:stretch>
            <a:fillRect/>
          </a:stretch>
        </p:blipFill>
        <p:spPr bwMode="auto">
          <a:xfrm>
            <a:off x="357188" y="223838"/>
            <a:ext cx="3071812" cy="19192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3707904" y="2143116"/>
            <a:ext cx="5112568" cy="4382228"/>
          </a:xfrm>
        </p:spPr>
        <p:txBody>
          <a:bodyPr/>
          <a:lstStyle/>
          <a:p>
            <a:r>
              <a:rPr lang="en-US" dirty="0" smtClean="0"/>
              <a:t>Much ICH is shared across borders</a:t>
            </a:r>
          </a:p>
          <a:p>
            <a:endParaRPr lang="en-US" dirty="0" smtClean="0"/>
          </a:p>
          <a:p>
            <a:r>
              <a:rPr lang="en-US" dirty="0" smtClean="0"/>
              <a:t>Collaboration aids safeguarding of shared heritage and furthers mutual understanding</a:t>
            </a:r>
          </a:p>
          <a:p>
            <a:endParaRPr lang="en-US" dirty="0" smtClean="0"/>
          </a:p>
          <a:p>
            <a:r>
              <a:rPr lang="en-US" dirty="0" smtClean="0"/>
              <a:t>The Convention encourages multinational nominations and joint safeguarding projects</a:t>
            </a:r>
          </a:p>
        </p:txBody>
      </p:sp>
      <p:sp>
        <p:nvSpPr>
          <p:cNvPr id="5" name="Rectangle 6"/>
          <p:cNvSpPr>
            <a:spLocks noGrp="1" noChangeArrowheads="1"/>
          </p:cNvSpPr>
          <p:nvPr>
            <p:ph type="title"/>
          </p:nvPr>
        </p:nvSpPr>
        <p:spPr>
          <a:xfrm>
            <a:off x="3714744" y="414338"/>
            <a:ext cx="4929222" cy="1157274"/>
          </a:xfrm>
        </p:spPr>
        <p:txBody>
          <a:bodyPr>
            <a:normAutofit/>
          </a:bodyPr>
          <a:lstStyle/>
          <a:p>
            <a:pPr algn="r" eaLnBrk="1" fontAlgn="auto" hangingPunct="1">
              <a:spcAft>
                <a:spcPts val="0"/>
              </a:spcAft>
              <a:defRPr/>
            </a:pPr>
            <a:r>
              <a:rPr lang="en-US" sz="3200" b="1" dirty="0" smtClean="0"/>
              <a:t/>
            </a:r>
            <a:br>
              <a:rPr lang="en-US" sz="3200" b="1" dirty="0" smtClean="0"/>
            </a:br>
            <a:r>
              <a:rPr lang="en-US" sz="3200" b="1" dirty="0" smtClean="0"/>
              <a:t>Multinational nominations</a:t>
            </a:r>
            <a:endParaRPr sz="3200" b="1" dirty="0" smtClean="0"/>
          </a:p>
        </p:txBody>
      </p:sp>
      <p:pic>
        <p:nvPicPr>
          <p:cNvPr id="6148" name="Picture 2"/>
          <p:cNvPicPr>
            <a:picLocks noChangeAspect="1" noChangeArrowheads="1"/>
          </p:cNvPicPr>
          <p:nvPr/>
        </p:nvPicPr>
        <p:blipFill>
          <a:blip r:embed="rId3" cstate="print"/>
          <a:srcRect/>
          <a:stretch>
            <a:fillRect/>
          </a:stretch>
        </p:blipFill>
        <p:spPr bwMode="auto">
          <a:xfrm>
            <a:off x="357188" y="223838"/>
            <a:ext cx="3071812" cy="19192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3419872" y="2708920"/>
            <a:ext cx="5472608" cy="3791893"/>
          </a:xfrm>
        </p:spPr>
        <p:txBody>
          <a:bodyPr/>
          <a:lstStyle/>
          <a:p>
            <a:pPr>
              <a:buNone/>
            </a:pPr>
            <a:r>
              <a:rPr lang="en-ZA" dirty="0" smtClean="0"/>
              <a:t>The ICH Fund</a:t>
            </a:r>
          </a:p>
          <a:p>
            <a:pPr lvl="0"/>
            <a:r>
              <a:rPr lang="en-ZA" dirty="0" smtClean="0"/>
              <a:t>Contributions of States Parties</a:t>
            </a:r>
          </a:p>
          <a:p>
            <a:pPr lvl="0"/>
            <a:endParaRPr lang="en-ZA" dirty="0" smtClean="0"/>
          </a:p>
          <a:p>
            <a:pPr lvl="0"/>
            <a:r>
              <a:rPr lang="en-ZA" dirty="0" smtClean="0"/>
              <a:t>Voluntary supplementary contributions </a:t>
            </a:r>
          </a:p>
          <a:p>
            <a:pPr lvl="0">
              <a:buNone/>
            </a:pPr>
            <a:endParaRPr lang="en-ZA" dirty="0" smtClean="0"/>
          </a:p>
          <a:p>
            <a:pPr lvl="0"/>
            <a:r>
              <a:rPr lang="en-ZA" dirty="0" smtClean="0"/>
              <a:t>International fund-raising campaigns</a:t>
            </a:r>
          </a:p>
          <a:p>
            <a:pPr eaLnBrk="1" hangingPunct="1">
              <a:buFontTx/>
              <a:buNone/>
            </a:pPr>
            <a:endParaRPr lang="en-US" sz="2800" dirty="0" smtClean="0"/>
          </a:p>
        </p:txBody>
      </p:sp>
      <p:sp>
        <p:nvSpPr>
          <p:cNvPr id="5" name="Rectangle 6"/>
          <p:cNvSpPr>
            <a:spLocks noGrp="1" noChangeArrowheads="1"/>
          </p:cNvSpPr>
          <p:nvPr>
            <p:ph type="title"/>
          </p:nvPr>
        </p:nvSpPr>
        <p:spPr>
          <a:xfrm>
            <a:off x="3500430" y="414338"/>
            <a:ext cx="5143536" cy="1300150"/>
          </a:xfrm>
        </p:spPr>
        <p:txBody>
          <a:bodyPr>
            <a:normAutofit/>
          </a:bodyPr>
          <a:lstStyle/>
          <a:p>
            <a:pPr algn="r" eaLnBrk="1" fontAlgn="auto" hangingPunct="1">
              <a:spcAft>
                <a:spcPts val="0"/>
              </a:spcAft>
              <a:defRPr/>
            </a:pPr>
            <a:r>
              <a:rPr lang="en-ZA" sz="3200" b="1" dirty="0" smtClean="0"/>
              <a:t>International assistance</a:t>
            </a:r>
            <a:endParaRPr sz="3200" b="1" dirty="0" smtClean="0"/>
          </a:p>
        </p:txBody>
      </p:sp>
      <p:pic>
        <p:nvPicPr>
          <p:cNvPr id="6148" name="Picture 2"/>
          <p:cNvPicPr>
            <a:picLocks noChangeAspect="1" noChangeArrowheads="1"/>
          </p:cNvPicPr>
          <p:nvPr/>
        </p:nvPicPr>
        <p:blipFill>
          <a:blip r:embed="rId3" cstate="print"/>
          <a:srcRect/>
          <a:stretch>
            <a:fillRect/>
          </a:stretch>
        </p:blipFill>
        <p:spPr bwMode="auto">
          <a:xfrm>
            <a:off x="357188" y="223838"/>
            <a:ext cx="3071812" cy="19192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4283968" y="2346324"/>
            <a:ext cx="4402832" cy="4179019"/>
          </a:xfrm>
        </p:spPr>
        <p:txBody>
          <a:bodyPr/>
          <a:lstStyle/>
          <a:p>
            <a:pPr lvl="0"/>
            <a:r>
              <a:rPr lang="en-US" sz="2400" dirty="0" smtClean="0"/>
              <a:t>Safeguarding of elements on the Urgent Safeguarding List</a:t>
            </a:r>
          </a:p>
          <a:p>
            <a:pPr lvl="0"/>
            <a:endParaRPr lang="en-ZA" sz="2400" dirty="0" smtClean="0"/>
          </a:p>
          <a:p>
            <a:pPr lvl="0"/>
            <a:r>
              <a:rPr lang="en-US" sz="2400" dirty="0" smtClean="0"/>
              <a:t>Preparation of inventories</a:t>
            </a:r>
            <a:endParaRPr lang="en-ZA" sz="2400" dirty="0" smtClean="0"/>
          </a:p>
          <a:p>
            <a:pPr lvl="0"/>
            <a:endParaRPr lang="en-US" sz="2400" dirty="0" smtClean="0"/>
          </a:p>
          <a:p>
            <a:pPr lvl="0"/>
            <a:r>
              <a:rPr lang="en-US" sz="2400" dirty="0" smtClean="0"/>
              <a:t>ICH safeguarding projects</a:t>
            </a:r>
            <a:endParaRPr lang="en-ZA" sz="2400" dirty="0" smtClean="0"/>
          </a:p>
          <a:p>
            <a:endParaRPr lang="en-US" sz="2400" dirty="0" smtClean="0"/>
          </a:p>
          <a:p>
            <a:r>
              <a:rPr lang="en-US" sz="2400" dirty="0" smtClean="0"/>
              <a:t>Other activities including preparatory assistance and capacity building</a:t>
            </a:r>
            <a:endParaRPr lang="en-ZA" sz="2200" dirty="0" smtClean="0"/>
          </a:p>
        </p:txBody>
      </p:sp>
      <p:sp>
        <p:nvSpPr>
          <p:cNvPr id="5" name="Rectangle 6"/>
          <p:cNvSpPr>
            <a:spLocks noGrp="1" noChangeArrowheads="1"/>
          </p:cNvSpPr>
          <p:nvPr>
            <p:ph type="title"/>
          </p:nvPr>
        </p:nvSpPr>
        <p:spPr>
          <a:xfrm>
            <a:off x="3500430" y="414338"/>
            <a:ext cx="5143536" cy="1371588"/>
          </a:xfrm>
        </p:spPr>
        <p:txBody>
          <a:bodyPr>
            <a:normAutofit/>
          </a:bodyPr>
          <a:lstStyle/>
          <a:p>
            <a:pPr algn="r" eaLnBrk="1" fontAlgn="auto" hangingPunct="1">
              <a:spcAft>
                <a:spcPts val="0"/>
              </a:spcAft>
              <a:defRPr/>
            </a:pPr>
            <a:r>
              <a:rPr sz="3200" b="1" dirty="0" smtClean="0"/>
              <a:t>Aims of International Assistance</a:t>
            </a:r>
          </a:p>
        </p:txBody>
      </p:sp>
      <p:pic>
        <p:nvPicPr>
          <p:cNvPr id="6148" name="Picture 2"/>
          <p:cNvPicPr>
            <a:picLocks noChangeAspect="1" noChangeArrowheads="1"/>
          </p:cNvPicPr>
          <p:nvPr/>
        </p:nvPicPr>
        <p:blipFill>
          <a:blip r:embed="rId3" cstate="print"/>
          <a:srcRect/>
          <a:stretch>
            <a:fillRect/>
          </a:stretch>
        </p:blipFill>
        <p:spPr bwMode="auto">
          <a:xfrm>
            <a:off x="357188" y="223838"/>
            <a:ext cx="3071812" cy="19192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title"/>
          </p:nvPr>
        </p:nvSpPr>
        <p:spPr>
          <a:xfrm>
            <a:off x="3995936" y="404664"/>
            <a:ext cx="4690864" cy="1219200"/>
          </a:xfrm>
        </p:spPr>
        <p:txBody>
          <a:bodyPr>
            <a:normAutofit/>
          </a:bodyPr>
          <a:lstStyle/>
          <a:p>
            <a:pPr algn="r" eaLnBrk="1" fontAlgn="auto" hangingPunct="1">
              <a:spcAft>
                <a:spcPts val="0"/>
              </a:spcAft>
              <a:defRPr/>
            </a:pPr>
            <a:r>
              <a:rPr lang="en-ZA" sz="3200" b="1" dirty="0" smtClean="0"/>
              <a:t>Making an application: forms</a:t>
            </a:r>
            <a:endParaRPr sz="3200" b="1" dirty="0" smtClean="0"/>
          </a:p>
        </p:txBody>
      </p:sp>
      <p:sp>
        <p:nvSpPr>
          <p:cNvPr id="6146" name="Rectangle 3"/>
          <p:cNvSpPr>
            <a:spLocks noGrp="1" noChangeArrowheads="1"/>
          </p:cNvSpPr>
          <p:nvPr>
            <p:ph sz="half" idx="1"/>
          </p:nvPr>
        </p:nvSpPr>
        <p:spPr>
          <a:xfrm>
            <a:off x="827584" y="2564904"/>
            <a:ext cx="2376264" cy="4067944"/>
          </a:xfrm>
        </p:spPr>
        <p:txBody>
          <a:bodyPr/>
          <a:lstStyle/>
          <a:p>
            <a:pPr>
              <a:buNone/>
            </a:pPr>
            <a:r>
              <a:rPr lang="en-ZA" dirty="0" smtClean="0"/>
              <a:t>Form ICH 04</a:t>
            </a:r>
          </a:p>
          <a:p>
            <a:endParaRPr lang="en-ZA" dirty="0" smtClean="0"/>
          </a:p>
          <a:p>
            <a:endParaRPr lang="en-ZA" dirty="0" smtClean="0"/>
          </a:p>
          <a:p>
            <a:pPr>
              <a:buNone/>
            </a:pPr>
            <a:endParaRPr lang="en-ZA" dirty="0" smtClean="0"/>
          </a:p>
          <a:p>
            <a:pPr>
              <a:buNone/>
            </a:pPr>
            <a:r>
              <a:rPr lang="en-ZA" dirty="0" smtClean="0"/>
              <a:t>Form ICH 05</a:t>
            </a:r>
          </a:p>
          <a:p>
            <a:endParaRPr lang="en-ZA" dirty="0" smtClean="0"/>
          </a:p>
          <a:p>
            <a:endParaRPr lang="en-ZA" dirty="0" smtClean="0"/>
          </a:p>
          <a:p>
            <a:pPr>
              <a:buNone/>
            </a:pPr>
            <a:r>
              <a:rPr lang="en-ZA" dirty="0" smtClean="0"/>
              <a:t>Form ICH-06</a:t>
            </a:r>
          </a:p>
        </p:txBody>
      </p:sp>
      <p:sp>
        <p:nvSpPr>
          <p:cNvPr id="6" name="Content Placeholder 5"/>
          <p:cNvSpPr>
            <a:spLocks noGrp="1"/>
          </p:cNvSpPr>
          <p:nvPr>
            <p:ph sz="half" idx="2"/>
          </p:nvPr>
        </p:nvSpPr>
        <p:spPr>
          <a:xfrm>
            <a:off x="3491880" y="2420888"/>
            <a:ext cx="5216256" cy="4248472"/>
          </a:xfrm>
        </p:spPr>
        <p:txBody>
          <a:bodyPr/>
          <a:lstStyle/>
          <a:p>
            <a:pPr>
              <a:buNone/>
            </a:pPr>
            <a:r>
              <a:rPr lang="en-ZA" dirty="0" smtClean="0"/>
              <a:t>Projects for safeguarding ICH </a:t>
            </a:r>
          </a:p>
          <a:p>
            <a:pPr lvl="1"/>
            <a:r>
              <a:rPr lang="en-GB" dirty="0" smtClean="0"/>
              <a:t>under US$ 25,000</a:t>
            </a:r>
            <a:endParaRPr lang="en-ZA" dirty="0" smtClean="0"/>
          </a:p>
          <a:p>
            <a:pPr lvl="1"/>
            <a:r>
              <a:rPr lang="en-GB" dirty="0" smtClean="0"/>
              <a:t>over US$ 25,000</a:t>
            </a:r>
            <a:endParaRPr lang="en-ZA" dirty="0" smtClean="0"/>
          </a:p>
          <a:p>
            <a:pPr lvl="1"/>
            <a:r>
              <a:rPr lang="en-GB" dirty="0" smtClean="0"/>
              <a:t>emergency assistance</a:t>
            </a:r>
            <a:br>
              <a:rPr lang="en-GB" dirty="0" smtClean="0"/>
            </a:br>
            <a:endParaRPr lang="en-ZA" dirty="0" smtClean="0"/>
          </a:p>
          <a:p>
            <a:pPr>
              <a:buNone/>
            </a:pPr>
            <a:r>
              <a:rPr lang="en-ZA" dirty="0" smtClean="0"/>
              <a:t>USL preparatory assistance</a:t>
            </a:r>
          </a:p>
          <a:p>
            <a:endParaRPr lang="en-ZA" dirty="0" smtClean="0"/>
          </a:p>
          <a:p>
            <a:endParaRPr lang="en-ZA" dirty="0" smtClean="0"/>
          </a:p>
          <a:p>
            <a:pPr>
              <a:buNone/>
            </a:pPr>
            <a:r>
              <a:rPr lang="en-ZA" dirty="0" smtClean="0"/>
              <a:t>Article 18 preparatory assistance </a:t>
            </a:r>
            <a:endParaRPr lang="en-ZA" dirty="0"/>
          </a:p>
        </p:txBody>
      </p:sp>
      <p:pic>
        <p:nvPicPr>
          <p:cNvPr id="6148" name="Picture 2"/>
          <p:cNvPicPr>
            <a:picLocks noChangeAspect="1" noChangeArrowheads="1"/>
          </p:cNvPicPr>
          <p:nvPr/>
        </p:nvPicPr>
        <p:blipFill>
          <a:blip r:embed="rId3" cstate="print"/>
          <a:srcRect/>
          <a:stretch>
            <a:fillRect/>
          </a:stretch>
        </p:blipFill>
        <p:spPr bwMode="auto">
          <a:xfrm>
            <a:off x="467544" y="188640"/>
            <a:ext cx="3071812" cy="19192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a:xfrm>
            <a:off x="6660232" y="4293096"/>
            <a:ext cx="2088232" cy="165618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2" name="Rounded Rectangle 21"/>
          <p:cNvSpPr/>
          <p:nvPr/>
        </p:nvSpPr>
        <p:spPr>
          <a:xfrm>
            <a:off x="6588224" y="2276872"/>
            <a:ext cx="2160240" cy="136815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Rectangle 6"/>
          <p:cNvSpPr>
            <a:spLocks noGrp="1" noChangeArrowheads="1"/>
          </p:cNvSpPr>
          <p:nvPr>
            <p:ph type="title"/>
          </p:nvPr>
        </p:nvSpPr>
        <p:spPr>
          <a:xfrm>
            <a:off x="3714744" y="414338"/>
            <a:ext cx="4961712" cy="1214462"/>
          </a:xfrm>
        </p:spPr>
        <p:txBody>
          <a:bodyPr>
            <a:normAutofit fontScale="90000"/>
          </a:bodyPr>
          <a:lstStyle/>
          <a:p>
            <a:pPr algn="r" eaLnBrk="1" fontAlgn="auto" hangingPunct="1">
              <a:spcAft>
                <a:spcPts val="0"/>
              </a:spcAft>
              <a:defRPr/>
            </a:pPr>
            <a:r>
              <a:rPr sz="3200" b="1" dirty="0" smtClean="0"/>
              <a:t>Evaluation of international assistance requests</a:t>
            </a:r>
          </a:p>
        </p:txBody>
      </p:sp>
      <p:pic>
        <p:nvPicPr>
          <p:cNvPr id="28675" name="Picture 2"/>
          <p:cNvPicPr>
            <a:picLocks noChangeAspect="1" noChangeArrowheads="1"/>
          </p:cNvPicPr>
          <p:nvPr/>
        </p:nvPicPr>
        <p:blipFill>
          <a:blip r:embed="rId3" cstate="print"/>
          <a:srcRect/>
          <a:stretch>
            <a:fillRect/>
          </a:stretch>
        </p:blipFill>
        <p:spPr bwMode="auto">
          <a:xfrm>
            <a:off x="357188" y="223838"/>
            <a:ext cx="3071812" cy="1919287"/>
          </a:xfrm>
          <a:prstGeom prst="rect">
            <a:avLst/>
          </a:prstGeom>
          <a:noFill/>
          <a:ln w="9525">
            <a:noFill/>
            <a:miter lim="800000"/>
            <a:headEnd/>
            <a:tailEnd/>
          </a:ln>
        </p:spPr>
      </p:pic>
      <p:graphicFrame>
        <p:nvGraphicFramePr>
          <p:cNvPr id="7" name="Content Placeholder 6"/>
          <p:cNvGraphicFramePr>
            <a:graphicFrameLocks noGrp="1"/>
          </p:cNvGraphicFramePr>
          <p:nvPr>
            <p:ph idx="1"/>
          </p:nvPr>
        </p:nvGraphicFramePr>
        <p:xfrm>
          <a:off x="457200" y="2133600"/>
          <a:ext cx="8229600" cy="3962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Right Arrow 13"/>
          <p:cNvSpPr/>
          <p:nvPr/>
        </p:nvSpPr>
        <p:spPr>
          <a:xfrm>
            <a:off x="2339752" y="4725144"/>
            <a:ext cx="115212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ight Arrow 14"/>
          <p:cNvSpPr/>
          <p:nvPr/>
        </p:nvSpPr>
        <p:spPr>
          <a:xfrm>
            <a:off x="5220072" y="2636912"/>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TextBox 16"/>
          <p:cNvSpPr txBox="1"/>
          <p:nvPr/>
        </p:nvSpPr>
        <p:spPr>
          <a:xfrm>
            <a:off x="6948264" y="4653136"/>
            <a:ext cx="1656184" cy="830997"/>
          </a:xfrm>
          <a:prstGeom prst="rect">
            <a:avLst/>
          </a:prstGeom>
          <a:noFill/>
        </p:spPr>
        <p:txBody>
          <a:bodyPr wrap="square" rtlCol="0">
            <a:spAutoFit/>
          </a:bodyPr>
          <a:lstStyle/>
          <a:p>
            <a:r>
              <a:rPr lang="en-ZA" sz="1600" dirty="0" smtClean="0">
                <a:latin typeface="+mn-lt"/>
              </a:rPr>
              <a:t>Decision by Bureau as soon as possible</a:t>
            </a:r>
            <a:endParaRPr lang="en-ZA" sz="1600" dirty="0">
              <a:latin typeface="+mn-lt"/>
            </a:endParaRPr>
          </a:p>
        </p:txBody>
      </p:sp>
      <p:sp>
        <p:nvSpPr>
          <p:cNvPr id="18" name="Right Arrow 17"/>
          <p:cNvSpPr/>
          <p:nvPr/>
        </p:nvSpPr>
        <p:spPr>
          <a:xfrm>
            <a:off x="5292080" y="450912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0" name="TextBox 19"/>
          <p:cNvSpPr txBox="1"/>
          <p:nvPr/>
        </p:nvSpPr>
        <p:spPr>
          <a:xfrm>
            <a:off x="6732240" y="2492896"/>
            <a:ext cx="2016224" cy="830997"/>
          </a:xfrm>
          <a:prstGeom prst="rect">
            <a:avLst/>
          </a:prstGeom>
          <a:noFill/>
        </p:spPr>
        <p:txBody>
          <a:bodyPr wrap="square" rtlCol="0">
            <a:spAutoFit/>
          </a:bodyPr>
          <a:lstStyle/>
          <a:p>
            <a:r>
              <a:rPr lang="en-ZA" sz="1600" dirty="0" smtClean="0">
                <a:latin typeface="+mn-lt"/>
              </a:rPr>
              <a:t>Decision by Committee in</a:t>
            </a:r>
            <a:br>
              <a:rPr lang="en-ZA" sz="1600" dirty="0" smtClean="0">
                <a:latin typeface="+mn-lt"/>
              </a:rPr>
            </a:br>
            <a:r>
              <a:rPr lang="en-ZA" sz="1600" dirty="0" smtClean="0">
                <a:latin typeface="+mn-lt"/>
              </a:rPr>
              <a:t>November (Year 2)</a:t>
            </a:r>
          </a:p>
        </p:txBody>
      </p:sp>
      <p:sp>
        <p:nvSpPr>
          <p:cNvPr id="24" name="Right Arrow 23"/>
          <p:cNvSpPr/>
          <p:nvPr/>
        </p:nvSpPr>
        <p:spPr>
          <a:xfrm rot="1260000">
            <a:off x="2041417" y="3660505"/>
            <a:ext cx="1635572" cy="4079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5" name="Right Arrow 24"/>
          <p:cNvSpPr/>
          <p:nvPr/>
        </p:nvSpPr>
        <p:spPr>
          <a:xfrm>
            <a:off x="2339752" y="2636912"/>
            <a:ext cx="108012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3995936" y="2346325"/>
            <a:ext cx="4690864" cy="4107012"/>
          </a:xfrm>
        </p:spPr>
        <p:txBody>
          <a:bodyPr/>
          <a:lstStyle/>
          <a:p>
            <a:r>
              <a:rPr lang="en-ZA" dirty="0" smtClean="0"/>
              <a:t>Community participation</a:t>
            </a:r>
          </a:p>
          <a:p>
            <a:r>
              <a:rPr lang="en-US" dirty="0" smtClean="0"/>
              <a:t>Well conceived and feasible</a:t>
            </a:r>
          </a:p>
          <a:p>
            <a:r>
              <a:rPr lang="en-US" dirty="0" smtClean="0"/>
              <a:t>Lasting effects</a:t>
            </a:r>
          </a:p>
          <a:p>
            <a:r>
              <a:rPr lang="en-US" dirty="0" smtClean="0"/>
              <a:t>Lead to capacity building.</a:t>
            </a:r>
          </a:p>
          <a:p>
            <a:r>
              <a:rPr lang="en-US" dirty="0" smtClean="0"/>
              <a:t>Beneficiary State Party shares the cost as far as possible</a:t>
            </a:r>
            <a:endParaRPr lang="en-ZA" dirty="0" smtClean="0"/>
          </a:p>
          <a:p>
            <a:endParaRPr lang="en-ZA" dirty="0" smtClean="0"/>
          </a:p>
        </p:txBody>
      </p:sp>
      <p:sp>
        <p:nvSpPr>
          <p:cNvPr id="5" name="Rectangle 6"/>
          <p:cNvSpPr>
            <a:spLocks noGrp="1" noChangeArrowheads="1"/>
          </p:cNvSpPr>
          <p:nvPr>
            <p:ph type="title"/>
          </p:nvPr>
        </p:nvSpPr>
        <p:spPr>
          <a:xfrm>
            <a:off x="3500430" y="414338"/>
            <a:ext cx="5143536" cy="1514464"/>
          </a:xfrm>
        </p:spPr>
        <p:txBody>
          <a:bodyPr>
            <a:normAutofit/>
          </a:bodyPr>
          <a:lstStyle/>
          <a:p>
            <a:pPr algn="r" eaLnBrk="1" fontAlgn="auto" hangingPunct="1">
              <a:spcAft>
                <a:spcPts val="0"/>
              </a:spcAft>
              <a:defRPr/>
            </a:pPr>
            <a:r>
              <a:rPr sz="3200" b="1" smtClean="0"/>
              <a:t>Evaluation </a:t>
            </a:r>
            <a:r>
              <a:rPr sz="3200" b="1" dirty="0" smtClean="0"/>
              <a:t>criteria include</a:t>
            </a:r>
          </a:p>
        </p:txBody>
      </p:sp>
      <p:pic>
        <p:nvPicPr>
          <p:cNvPr id="6148" name="Picture 2"/>
          <p:cNvPicPr>
            <a:picLocks noChangeAspect="1" noChangeArrowheads="1"/>
          </p:cNvPicPr>
          <p:nvPr/>
        </p:nvPicPr>
        <p:blipFill>
          <a:blip r:embed="rId3" cstate="print"/>
          <a:srcRect/>
          <a:stretch>
            <a:fillRect/>
          </a:stretch>
        </p:blipFill>
        <p:spPr bwMode="auto">
          <a:xfrm>
            <a:off x="357188" y="223838"/>
            <a:ext cx="3071812" cy="19192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3491880" y="2346325"/>
            <a:ext cx="5400600" cy="4154488"/>
          </a:xfrm>
        </p:spPr>
        <p:txBody>
          <a:bodyPr/>
          <a:lstStyle/>
          <a:p>
            <a:r>
              <a:rPr lang="en-ZA" dirty="0" smtClean="0"/>
              <a:t>Developing states</a:t>
            </a:r>
          </a:p>
          <a:p>
            <a:r>
              <a:rPr lang="en-US" dirty="0" smtClean="0"/>
              <a:t>Cross-border heritage</a:t>
            </a:r>
          </a:p>
          <a:p>
            <a:r>
              <a:rPr lang="en-US" dirty="0" smtClean="0"/>
              <a:t>International cooperation</a:t>
            </a:r>
          </a:p>
          <a:p>
            <a:r>
              <a:rPr lang="en-US" dirty="0" smtClean="0"/>
              <a:t>Projects with multiplier effects</a:t>
            </a:r>
          </a:p>
          <a:p>
            <a:pPr>
              <a:buNone/>
            </a:pPr>
            <a:endParaRPr lang="en-US" dirty="0" smtClean="0"/>
          </a:p>
          <a:p>
            <a:pPr>
              <a:buNone/>
            </a:pPr>
            <a:r>
              <a:rPr lang="en-US" dirty="0" smtClean="0"/>
              <a:t>Equitable geographical distribution of projects is a consideration</a:t>
            </a:r>
          </a:p>
          <a:p>
            <a:pPr lvl="1">
              <a:buNone/>
            </a:pPr>
            <a:endParaRPr lang="en-US" dirty="0" smtClean="0"/>
          </a:p>
          <a:p>
            <a:endParaRPr lang="en-ZA" dirty="0" smtClean="0"/>
          </a:p>
        </p:txBody>
      </p:sp>
      <p:sp>
        <p:nvSpPr>
          <p:cNvPr id="5" name="Rectangle 6"/>
          <p:cNvSpPr>
            <a:spLocks noGrp="1" noChangeArrowheads="1"/>
          </p:cNvSpPr>
          <p:nvPr>
            <p:ph type="title"/>
          </p:nvPr>
        </p:nvSpPr>
        <p:spPr>
          <a:xfrm>
            <a:off x="3500430" y="414338"/>
            <a:ext cx="5143536" cy="1514464"/>
          </a:xfrm>
        </p:spPr>
        <p:txBody>
          <a:bodyPr>
            <a:normAutofit/>
          </a:bodyPr>
          <a:lstStyle/>
          <a:p>
            <a:pPr algn="r" eaLnBrk="1" fontAlgn="auto" hangingPunct="1">
              <a:spcAft>
                <a:spcPts val="0"/>
              </a:spcAft>
              <a:defRPr/>
            </a:pPr>
            <a:r>
              <a:rPr sz="3200" b="1" dirty="0" smtClean="0"/>
              <a:t>Priority may be given to:</a:t>
            </a:r>
          </a:p>
        </p:txBody>
      </p:sp>
      <p:pic>
        <p:nvPicPr>
          <p:cNvPr id="6148" name="Picture 2"/>
          <p:cNvPicPr>
            <a:picLocks noChangeAspect="1" noChangeArrowheads="1"/>
          </p:cNvPicPr>
          <p:nvPr/>
        </p:nvPicPr>
        <p:blipFill>
          <a:blip r:embed="rId3" cstate="print"/>
          <a:srcRect/>
          <a:stretch>
            <a:fillRect/>
          </a:stretch>
        </p:blipFill>
        <p:spPr bwMode="auto">
          <a:xfrm>
            <a:off x="357188" y="223838"/>
            <a:ext cx="3071812" cy="19192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3851920" y="2143116"/>
            <a:ext cx="4806276" cy="4000506"/>
          </a:xfrm>
        </p:spPr>
        <p:txBody>
          <a:bodyPr/>
          <a:lstStyle/>
          <a:p>
            <a:pPr eaLnBrk="1" hangingPunct="1"/>
            <a:r>
              <a:rPr lang="en-GB" sz="2800" dirty="0" smtClean="0"/>
              <a:t>The two Lists of the Convention</a:t>
            </a:r>
          </a:p>
          <a:p>
            <a:pPr eaLnBrk="1" hangingPunct="1"/>
            <a:r>
              <a:rPr lang="en-US" sz="2800" dirty="0" smtClean="0"/>
              <a:t>The Register of best practices</a:t>
            </a:r>
          </a:p>
          <a:p>
            <a:pPr eaLnBrk="1" hangingPunct="1"/>
            <a:r>
              <a:rPr lang="en-US" sz="2800" dirty="0" smtClean="0"/>
              <a:t>International assistance and cooperation</a:t>
            </a:r>
          </a:p>
        </p:txBody>
      </p:sp>
      <p:sp>
        <p:nvSpPr>
          <p:cNvPr id="5" name="Rectangle 6"/>
          <p:cNvSpPr>
            <a:spLocks noGrp="1" noChangeArrowheads="1"/>
          </p:cNvSpPr>
          <p:nvPr>
            <p:ph type="title"/>
          </p:nvPr>
        </p:nvSpPr>
        <p:spPr>
          <a:xfrm>
            <a:off x="457200" y="414338"/>
            <a:ext cx="8186766" cy="1157274"/>
          </a:xfrm>
        </p:spPr>
        <p:txBody>
          <a:bodyPr>
            <a:normAutofit/>
          </a:bodyPr>
          <a:lstStyle/>
          <a:p>
            <a:pPr algn="r" eaLnBrk="1" fontAlgn="auto" hangingPunct="1">
              <a:spcAft>
                <a:spcPts val="0"/>
              </a:spcAft>
              <a:defRPr/>
            </a:pPr>
            <a:r>
              <a:rPr sz="3200" b="1" dirty="0" smtClean="0"/>
              <a:t>In this presentation</a:t>
            </a:r>
            <a:r>
              <a:rPr lang="en-GB" sz="3200" b="1" dirty="0" smtClean="0"/>
              <a:t>…</a:t>
            </a:r>
            <a:endParaRPr sz="3200" b="1" dirty="0" smtClean="0"/>
          </a:p>
        </p:txBody>
      </p:sp>
      <p:pic>
        <p:nvPicPr>
          <p:cNvPr id="6148" name="Picture 2"/>
          <p:cNvPicPr>
            <a:picLocks noChangeAspect="1" noChangeArrowheads="1"/>
          </p:cNvPicPr>
          <p:nvPr/>
        </p:nvPicPr>
        <p:blipFill>
          <a:blip r:embed="rId3" cstate="print"/>
          <a:srcRect/>
          <a:stretch>
            <a:fillRect/>
          </a:stretch>
        </p:blipFill>
        <p:spPr bwMode="auto">
          <a:xfrm>
            <a:off x="357188" y="223838"/>
            <a:ext cx="3071812" cy="19192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title"/>
          </p:nvPr>
        </p:nvSpPr>
        <p:spPr>
          <a:xfrm>
            <a:off x="3923928" y="152400"/>
            <a:ext cx="4762872" cy="1219200"/>
          </a:xfrm>
        </p:spPr>
        <p:txBody>
          <a:bodyPr/>
          <a:lstStyle/>
          <a:p>
            <a:pPr algn="r" eaLnBrk="1" fontAlgn="auto" hangingPunct="1">
              <a:spcAft>
                <a:spcPts val="0"/>
              </a:spcAft>
              <a:defRPr/>
            </a:pPr>
            <a:r>
              <a:rPr sz="3200" b="1" dirty="0" smtClean="0"/>
              <a:t>The Lists of the Convention</a:t>
            </a:r>
          </a:p>
        </p:txBody>
      </p:sp>
      <p:sp>
        <p:nvSpPr>
          <p:cNvPr id="18433" name="Rectangle 3"/>
          <p:cNvSpPr>
            <a:spLocks noGrp="1" noChangeArrowheads="1"/>
          </p:cNvSpPr>
          <p:nvPr>
            <p:ph sz="half" idx="1"/>
          </p:nvPr>
        </p:nvSpPr>
        <p:spPr>
          <a:xfrm>
            <a:off x="467544" y="2420888"/>
            <a:ext cx="4059936" cy="3923928"/>
          </a:xfrm>
        </p:spPr>
        <p:txBody>
          <a:bodyPr/>
          <a:lstStyle/>
          <a:p>
            <a:pPr>
              <a:buNone/>
            </a:pPr>
            <a:r>
              <a:rPr lang="en-ZA" sz="2400" b="1" dirty="0" smtClean="0"/>
              <a:t>Urgent Safeguarding List</a:t>
            </a:r>
          </a:p>
          <a:p>
            <a:r>
              <a:rPr lang="en-US" sz="2400" dirty="0" smtClean="0"/>
              <a:t>Endangered ICH</a:t>
            </a:r>
          </a:p>
          <a:p>
            <a:r>
              <a:rPr lang="en-US" sz="2400" dirty="0" smtClean="0"/>
              <a:t>Promotes safeguarding and provides assistance, incl. financial assistance</a:t>
            </a:r>
          </a:p>
          <a:p>
            <a:r>
              <a:rPr lang="en-US" sz="2400" dirty="0" smtClean="0"/>
              <a:t>Recognizes value of endangered ICH for communities</a:t>
            </a:r>
          </a:p>
          <a:p>
            <a:r>
              <a:rPr lang="en-ZA" sz="2400" dirty="0" smtClean="0">
                <a:solidFill>
                  <a:srgbClr val="000000"/>
                </a:solidFill>
              </a:rPr>
              <a:t>Currently 16 elements</a:t>
            </a:r>
          </a:p>
        </p:txBody>
      </p:sp>
      <p:sp>
        <p:nvSpPr>
          <p:cNvPr id="6" name="Content Placeholder 5"/>
          <p:cNvSpPr>
            <a:spLocks noGrp="1"/>
          </p:cNvSpPr>
          <p:nvPr>
            <p:ph sz="half" idx="2"/>
          </p:nvPr>
        </p:nvSpPr>
        <p:spPr>
          <a:xfrm>
            <a:off x="4572000" y="2420888"/>
            <a:ext cx="4355976" cy="4067944"/>
          </a:xfrm>
        </p:spPr>
        <p:txBody>
          <a:bodyPr/>
          <a:lstStyle/>
          <a:p>
            <a:pPr>
              <a:buNone/>
            </a:pPr>
            <a:r>
              <a:rPr lang="en-ZA" sz="2400" b="1" dirty="0" smtClean="0"/>
              <a:t>   Representative List</a:t>
            </a:r>
          </a:p>
          <a:p>
            <a:r>
              <a:rPr lang="en-US" sz="2400" dirty="0" smtClean="0"/>
              <a:t>Viable ICH</a:t>
            </a:r>
          </a:p>
          <a:p>
            <a:r>
              <a:rPr lang="en-ZA" sz="2400" dirty="0" smtClean="0"/>
              <a:t>Raises visibility and awareness, while promoting cultural diversity and creativity</a:t>
            </a:r>
          </a:p>
          <a:p>
            <a:r>
              <a:rPr lang="en-ZA" sz="2400" dirty="0" smtClean="0"/>
              <a:t>Encourages dialogue and understanding</a:t>
            </a:r>
          </a:p>
          <a:p>
            <a:r>
              <a:rPr lang="en-ZA" sz="2400" dirty="0" smtClean="0"/>
              <a:t>Currently </a:t>
            </a:r>
            <a:r>
              <a:rPr lang="en-ZA" sz="2400" dirty="0" smtClean="0">
                <a:solidFill>
                  <a:srgbClr val="000000"/>
                </a:solidFill>
              </a:rPr>
              <a:t>213 </a:t>
            </a:r>
            <a:r>
              <a:rPr lang="en-ZA" sz="2400" dirty="0" smtClean="0"/>
              <a:t>elements</a:t>
            </a:r>
          </a:p>
          <a:p>
            <a:pPr>
              <a:buNone/>
            </a:pPr>
            <a:endParaRPr lang="en-ZA" sz="2400" dirty="0"/>
          </a:p>
        </p:txBody>
      </p:sp>
      <p:pic>
        <p:nvPicPr>
          <p:cNvPr id="18435" name="Picture 2"/>
          <p:cNvPicPr>
            <a:picLocks noChangeAspect="1" noChangeArrowheads="1"/>
          </p:cNvPicPr>
          <p:nvPr/>
        </p:nvPicPr>
        <p:blipFill>
          <a:blip r:embed="rId3" cstate="print"/>
          <a:srcRect/>
          <a:stretch>
            <a:fillRect/>
          </a:stretch>
        </p:blipFill>
        <p:spPr bwMode="auto">
          <a:xfrm>
            <a:off x="357188" y="223838"/>
            <a:ext cx="3071812" cy="19192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635896" y="332656"/>
            <a:ext cx="5328592" cy="1296144"/>
          </a:xfrm>
        </p:spPr>
        <p:txBody>
          <a:bodyPr>
            <a:normAutofit/>
          </a:bodyPr>
          <a:lstStyle/>
          <a:p>
            <a:r>
              <a:rPr lang="en-ZA" sz="3200" dirty="0" smtClean="0"/>
              <a:t>The </a:t>
            </a:r>
            <a:r>
              <a:rPr lang="en-ZA" sz="3200" dirty="0" err="1" smtClean="0"/>
              <a:t>Sanké</a:t>
            </a:r>
            <a:r>
              <a:rPr lang="en-ZA" sz="3200" dirty="0" smtClean="0"/>
              <a:t> </a:t>
            </a:r>
            <a:r>
              <a:rPr lang="en-ZA" sz="3200" dirty="0" err="1" smtClean="0"/>
              <a:t>mon</a:t>
            </a:r>
            <a:r>
              <a:rPr lang="en-ZA" sz="3200" dirty="0" smtClean="0"/>
              <a:t>: collective fishing rite of the </a:t>
            </a:r>
            <a:r>
              <a:rPr lang="en-ZA" sz="3200" dirty="0" err="1" smtClean="0"/>
              <a:t>Sanké</a:t>
            </a:r>
            <a:endParaRPr lang="en-ZA" sz="3200" dirty="0"/>
          </a:p>
        </p:txBody>
      </p:sp>
      <p:sp>
        <p:nvSpPr>
          <p:cNvPr id="47107" name="Rectangle 3"/>
          <p:cNvSpPr>
            <a:spLocks noGrp="1" noChangeArrowheads="1"/>
          </p:cNvSpPr>
          <p:nvPr>
            <p:ph type="body" idx="1"/>
          </p:nvPr>
        </p:nvSpPr>
        <p:spPr>
          <a:xfrm>
            <a:off x="4644008" y="1916832"/>
            <a:ext cx="4044280" cy="4320480"/>
          </a:xfrm>
        </p:spPr>
        <p:txBody>
          <a:bodyPr/>
          <a:lstStyle/>
          <a:p>
            <a:pPr marL="0" indent="0">
              <a:buNone/>
            </a:pPr>
            <a:r>
              <a:rPr lang="en-ZA" sz="2000" dirty="0" smtClean="0"/>
              <a:t>The </a:t>
            </a:r>
            <a:r>
              <a:rPr lang="en-ZA" sz="2000" dirty="0" err="1" smtClean="0"/>
              <a:t>Sanké</a:t>
            </a:r>
            <a:r>
              <a:rPr lang="en-ZA" sz="2000" dirty="0" smtClean="0"/>
              <a:t> </a:t>
            </a:r>
            <a:r>
              <a:rPr lang="en-ZA" sz="2000" dirty="0" err="1" smtClean="0"/>
              <a:t>mon</a:t>
            </a:r>
            <a:r>
              <a:rPr lang="en-ZA" sz="2000" dirty="0" smtClean="0"/>
              <a:t> collective fishing rite takes place annually in the </a:t>
            </a:r>
            <a:r>
              <a:rPr lang="en-ZA" sz="2000" dirty="0" err="1" smtClean="0"/>
              <a:t>Ségou</a:t>
            </a:r>
            <a:r>
              <a:rPr lang="en-ZA" sz="2000" dirty="0" smtClean="0"/>
              <a:t> region of Mali to mark the beginning of the rainy season and commemorate the founding of the town San.</a:t>
            </a:r>
          </a:p>
          <a:p>
            <a:pPr marL="0" indent="0">
              <a:buNone/>
            </a:pPr>
            <a:endParaRPr lang="en-ZA" sz="2000" dirty="0" smtClean="0">
              <a:latin typeface="+mj-lt"/>
            </a:endParaRPr>
          </a:p>
          <a:p>
            <a:pPr marL="0" indent="0">
              <a:buNone/>
            </a:pPr>
            <a:r>
              <a:rPr lang="fr-FR" sz="2000" dirty="0" smtClean="0"/>
              <a:t>In </a:t>
            </a:r>
            <a:r>
              <a:rPr lang="fr-FR" sz="2000" dirty="0" err="1" smtClean="0"/>
              <a:t>recent</a:t>
            </a:r>
            <a:r>
              <a:rPr lang="fr-FR" sz="2000" dirty="0" smtClean="0"/>
              <a:t> </a:t>
            </a:r>
            <a:r>
              <a:rPr lang="fr-FR" sz="2000" dirty="0" err="1" smtClean="0"/>
              <a:t>years</a:t>
            </a:r>
            <a:r>
              <a:rPr lang="fr-FR" sz="2000" dirty="0" smtClean="0"/>
              <a:t>, </a:t>
            </a:r>
            <a:r>
              <a:rPr lang="fr-FR" sz="2000" dirty="0" err="1" smtClean="0"/>
              <a:t>fewer</a:t>
            </a:r>
            <a:r>
              <a:rPr lang="fr-FR" sz="2000" dirty="0" smtClean="0"/>
              <a:t> people attend the rite, </a:t>
            </a:r>
            <a:r>
              <a:rPr lang="fr-FR" sz="2000" dirty="0" err="1" smtClean="0"/>
              <a:t>because</a:t>
            </a:r>
            <a:r>
              <a:rPr lang="fr-FR" sz="2000" dirty="0" smtClean="0"/>
              <a:t> of </a:t>
            </a:r>
            <a:r>
              <a:rPr lang="fr-FR" sz="2000" dirty="0" err="1" smtClean="0"/>
              <a:t>decreasing</a:t>
            </a:r>
            <a:r>
              <a:rPr lang="fr-FR" sz="2000" dirty="0" smtClean="0"/>
              <a:t> </a:t>
            </a:r>
            <a:r>
              <a:rPr lang="fr-FR" sz="2000" dirty="0" err="1" smtClean="0"/>
              <a:t>awareness</a:t>
            </a:r>
            <a:r>
              <a:rPr lang="fr-FR" sz="2000" dirty="0" smtClean="0"/>
              <a:t> of </a:t>
            </a:r>
            <a:r>
              <a:rPr lang="fr-FR" sz="2000" dirty="0" err="1" smtClean="0"/>
              <a:t>its</a:t>
            </a:r>
            <a:r>
              <a:rPr lang="fr-FR" sz="2000" dirty="0" smtClean="0"/>
              <a:t> </a:t>
            </a:r>
            <a:r>
              <a:rPr lang="fr-FR" sz="2000" dirty="0" err="1" smtClean="0"/>
              <a:t>function</a:t>
            </a:r>
            <a:r>
              <a:rPr lang="fr-FR" sz="2000" dirty="0" smtClean="0"/>
              <a:t> and </a:t>
            </a:r>
            <a:r>
              <a:rPr lang="fr-FR" sz="2000" dirty="0" err="1" smtClean="0"/>
              <a:t>history</a:t>
            </a:r>
            <a:r>
              <a:rPr lang="fr-FR" sz="2000" dirty="0" smtClean="0"/>
              <a:t>, </a:t>
            </a:r>
            <a:r>
              <a:rPr lang="fr-FR" sz="2000" dirty="0" err="1" smtClean="0"/>
              <a:t>occasional</a:t>
            </a:r>
            <a:r>
              <a:rPr lang="fr-FR" sz="2000" dirty="0" smtClean="0"/>
              <a:t> accidents and the </a:t>
            </a:r>
            <a:r>
              <a:rPr lang="fr-FR" sz="2000" dirty="0" err="1" smtClean="0"/>
              <a:t>degradation</a:t>
            </a:r>
            <a:r>
              <a:rPr lang="fr-FR" sz="2000" dirty="0" smtClean="0"/>
              <a:t> of the </a:t>
            </a:r>
            <a:r>
              <a:rPr lang="fr-FR" sz="2000" dirty="0" err="1" smtClean="0"/>
              <a:t>Sanké</a:t>
            </a:r>
            <a:r>
              <a:rPr lang="fr-FR" sz="2000" dirty="0" smtClean="0"/>
              <a:t> Lake </a:t>
            </a:r>
            <a:endParaRPr lang="en-US" sz="2000" dirty="0">
              <a:latin typeface="+mj-lt"/>
            </a:endParaRPr>
          </a:p>
        </p:txBody>
      </p:sp>
      <p:pic>
        <p:nvPicPr>
          <p:cNvPr id="6" name="Picture 2"/>
          <p:cNvPicPr>
            <a:picLocks noChangeAspect="1" noChangeArrowheads="1"/>
          </p:cNvPicPr>
          <p:nvPr/>
        </p:nvPicPr>
        <p:blipFill>
          <a:blip r:embed="rId3" cstate="print"/>
          <a:srcRect/>
          <a:stretch>
            <a:fillRect/>
          </a:stretch>
        </p:blipFill>
        <p:spPr bwMode="auto">
          <a:xfrm>
            <a:off x="357188" y="223838"/>
            <a:ext cx="3071812" cy="1919287"/>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251520" y="1988840"/>
            <a:ext cx="4342191" cy="3456384"/>
          </a:xfrm>
          <a:prstGeom prst="rect">
            <a:avLst/>
          </a:prstGeom>
          <a:noFill/>
          <a:ln w="9525">
            <a:noFill/>
            <a:miter lim="800000"/>
            <a:headEnd/>
            <a:tailEnd/>
          </a:ln>
        </p:spPr>
      </p:pic>
      <p:sp>
        <p:nvSpPr>
          <p:cNvPr id="7" name="TextBox 6"/>
          <p:cNvSpPr txBox="1"/>
          <p:nvPr/>
        </p:nvSpPr>
        <p:spPr>
          <a:xfrm>
            <a:off x="323528" y="5661248"/>
            <a:ext cx="4248472" cy="646331"/>
          </a:xfrm>
          <a:prstGeom prst="rect">
            <a:avLst/>
          </a:prstGeom>
          <a:noFill/>
        </p:spPr>
        <p:txBody>
          <a:bodyPr wrap="square" rtlCol="0">
            <a:spAutoFit/>
          </a:bodyPr>
          <a:lstStyle/>
          <a:p>
            <a:r>
              <a:rPr lang="fr-FR" dirty="0" smtClean="0"/>
              <a:t>© Direction nationale du patrimoine culturel, Ministère de la culture du Mali</a:t>
            </a:r>
            <a:endParaRPr lang="en-ZA"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067944" y="332656"/>
            <a:ext cx="4752528" cy="1368152"/>
          </a:xfrm>
        </p:spPr>
        <p:txBody>
          <a:bodyPr>
            <a:normAutofit/>
          </a:bodyPr>
          <a:lstStyle/>
          <a:p>
            <a:pPr algn="r"/>
            <a:r>
              <a:rPr lang="en-ZA" sz="3600" b="1" dirty="0" smtClean="0"/>
              <a:t/>
            </a:r>
            <a:br>
              <a:rPr lang="en-ZA" sz="3600" b="1" dirty="0" smtClean="0"/>
            </a:br>
            <a:r>
              <a:rPr lang="en-ZA" sz="3600" dirty="0" smtClean="0"/>
              <a:t> The Tango</a:t>
            </a:r>
            <a:endParaRPr lang="en-US" sz="3600" dirty="0"/>
          </a:p>
        </p:txBody>
      </p:sp>
      <p:sp>
        <p:nvSpPr>
          <p:cNvPr id="47107" name="Rectangle 3"/>
          <p:cNvSpPr>
            <a:spLocks noGrp="1" noChangeArrowheads="1"/>
          </p:cNvSpPr>
          <p:nvPr>
            <p:ph type="body" idx="1"/>
          </p:nvPr>
        </p:nvSpPr>
        <p:spPr>
          <a:xfrm>
            <a:off x="3995936" y="2348880"/>
            <a:ext cx="4692352" cy="3744416"/>
          </a:xfrm>
        </p:spPr>
        <p:txBody>
          <a:bodyPr/>
          <a:lstStyle/>
          <a:p>
            <a:pPr marL="0" indent="0">
              <a:buFontTx/>
              <a:buNone/>
            </a:pPr>
            <a:r>
              <a:rPr lang="en-ZA" sz="2000" dirty="0" smtClean="0"/>
              <a:t>The Tango, its music, dance and songs, is a symbol of the popular culture of Argentina and Uruguay, especially their capital cities. Originating in working class neighbourhoods of Buenos Aires, the Tango dates back to the late nineteenth century. Practiced spontaneously or in more formal settings, it enjoys great popularity locally and worldwide.</a:t>
            </a:r>
            <a:endParaRPr lang="en-US" sz="2000" dirty="0"/>
          </a:p>
        </p:txBody>
      </p:sp>
      <p:pic>
        <p:nvPicPr>
          <p:cNvPr id="6" name="Picture 2"/>
          <p:cNvPicPr>
            <a:picLocks noChangeAspect="1" noChangeArrowheads="1"/>
          </p:cNvPicPr>
          <p:nvPr/>
        </p:nvPicPr>
        <p:blipFill>
          <a:blip r:embed="rId3" cstate="print"/>
          <a:srcRect/>
          <a:stretch>
            <a:fillRect/>
          </a:stretch>
        </p:blipFill>
        <p:spPr bwMode="auto">
          <a:xfrm>
            <a:off x="357188" y="223838"/>
            <a:ext cx="3071812" cy="19192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
          <p:cNvSpPr>
            <a:spLocks noGrp="1" noChangeArrowheads="1"/>
          </p:cNvSpPr>
          <p:nvPr>
            <p:ph idx="1"/>
          </p:nvPr>
        </p:nvSpPr>
        <p:spPr>
          <a:xfrm>
            <a:off x="3347864" y="2276872"/>
            <a:ext cx="5410200" cy="4214813"/>
          </a:xfrm>
        </p:spPr>
        <p:txBody>
          <a:bodyPr/>
          <a:lstStyle/>
          <a:p>
            <a:pPr marL="376237" indent="-285750"/>
            <a:r>
              <a:rPr lang="en-US" dirty="0" smtClean="0"/>
              <a:t>6 criteria for USL nominations (OD </a:t>
            </a:r>
            <a:r>
              <a:rPr lang="en-US" dirty="0">
                <a:solidFill>
                  <a:srgbClr val="000000"/>
                </a:solidFill>
              </a:rPr>
              <a:t>1</a:t>
            </a:r>
            <a:r>
              <a:rPr lang="en-US" dirty="0" smtClean="0"/>
              <a:t>)</a:t>
            </a:r>
          </a:p>
          <a:p>
            <a:pPr marL="376237" indent="-285750"/>
            <a:r>
              <a:rPr lang="en-US" dirty="0" smtClean="0"/>
              <a:t>5 criteria for RL nominations </a:t>
            </a:r>
            <a:br>
              <a:rPr lang="en-US" dirty="0" smtClean="0"/>
            </a:br>
            <a:r>
              <a:rPr lang="en-US" dirty="0" smtClean="0"/>
              <a:t>(OD </a:t>
            </a:r>
            <a:r>
              <a:rPr lang="en-US" dirty="0" smtClean="0">
                <a:solidFill>
                  <a:srgbClr val="000000"/>
                </a:solidFill>
              </a:rPr>
              <a:t>2</a:t>
            </a:r>
            <a:r>
              <a:rPr lang="en-US" dirty="0" smtClean="0"/>
              <a:t>)</a:t>
            </a:r>
          </a:p>
          <a:p>
            <a:pPr marL="376237" indent="-285750"/>
            <a:endParaRPr lang="en-US" dirty="0" smtClean="0"/>
          </a:p>
          <a:p>
            <a:pPr marL="376237" indent="-285750"/>
            <a:r>
              <a:rPr lang="en-US" dirty="0" smtClean="0"/>
              <a:t>Criteria for the two lists are very similar, with one exception</a:t>
            </a:r>
          </a:p>
          <a:p>
            <a:pPr marL="457200" indent="-457200">
              <a:buNone/>
            </a:pPr>
            <a:endParaRPr lang="en-US" dirty="0" smtClean="0"/>
          </a:p>
          <a:p>
            <a:pPr marL="457200" indent="-457200">
              <a:buFont typeface="Wingdings 2" pitchFamily="18" charset="2"/>
              <a:buNone/>
            </a:pPr>
            <a:endParaRPr lang="en-US" sz="2000" dirty="0" smtClean="0"/>
          </a:p>
        </p:txBody>
      </p:sp>
      <p:pic>
        <p:nvPicPr>
          <p:cNvPr id="34819" name="Picture 2"/>
          <p:cNvPicPr>
            <a:picLocks noChangeAspect="1" noChangeArrowheads="1"/>
          </p:cNvPicPr>
          <p:nvPr/>
        </p:nvPicPr>
        <p:blipFill>
          <a:blip r:embed="rId3" cstate="print"/>
          <a:srcRect/>
          <a:stretch>
            <a:fillRect/>
          </a:stretch>
        </p:blipFill>
        <p:spPr bwMode="auto">
          <a:xfrm>
            <a:off x="357188" y="223838"/>
            <a:ext cx="3071812" cy="1919287"/>
          </a:xfrm>
          <a:prstGeom prst="rect">
            <a:avLst/>
          </a:prstGeom>
          <a:noFill/>
          <a:ln w="9525">
            <a:noFill/>
            <a:miter lim="800000"/>
            <a:headEnd/>
            <a:tailEnd/>
          </a:ln>
        </p:spPr>
      </p:pic>
      <p:sp>
        <p:nvSpPr>
          <p:cNvPr id="6" name="TextBox 5"/>
          <p:cNvSpPr txBox="1"/>
          <p:nvPr/>
        </p:nvSpPr>
        <p:spPr>
          <a:xfrm>
            <a:off x="4572000" y="404664"/>
            <a:ext cx="4176464" cy="1323439"/>
          </a:xfrm>
          <a:prstGeom prst="rect">
            <a:avLst/>
          </a:prstGeom>
          <a:noFill/>
        </p:spPr>
        <p:txBody>
          <a:bodyPr wrap="square" rtlCol="0">
            <a:spAutoFit/>
          </a:bodyPr>
          <a:lstStyle/>
          <a:p>
            <a:pPr algn="r"/>
            <a:r>
              <a:rPr lang="en-ZA" sz="4000" b="1" dirty="0" smtClean="0"/>
              <a:t>Evaluation criteria</a:t>
            </a:r>
            <a:endParaRPr lang="en-ZA" sz="4000" b="1"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title"/>
          </p:nvPr>
        </p:nvSpPr>
        <p:spPr>
          <a:xfrm>
            <a:off x="3923928" y="152400"/>
            <a:ext cx="4968552" cy="1404392"/>
          </a:xfrm>
        </p:spPr>
        <p:txBody>
          <a:bodyPr>
            <a:normAutofit/>
          </a:bodyPr>
          <a:lstStyle/>
          <a:p>
            <a:pPr algn="r" eaLnBrk="1" fontAlgn="auto" hangingPunct="1">
              <a:spcAft>
                <a:spcPts val="0"/>
              </a:spcAft>
              <a:defRPr/>
            </a:pPr>
            <a:r>
              <a:rPr lang="en-ZA" sz="3200" b="1" dirty="0" smtClean="0"/>
              <a:t>Nominations to the </a:t>
            </a:r>
            <a:r>
              <a:rPr sz="3200" b="1" dirty="0" smtClean="0"/>
              <a:t>Lists of the Convention:</a:t>
            </a:r>
          </a:p>
        </p:txBody>
      </p:sp>
      <p:sp>
        <p:nvSpPr>
          <p:cNvPr id="18433" name="Rectangle 3"/>
          <p:cNvSpPr>
            <a:spLocks noGrp="1" noChangeArrowheads="1"/>
          </p:cNvSpPr>
          <p:nvPr>
            <p:ph sz="half" idx="1"/>
          </p:nvPr>
        </p:nvSpPr>
        <p:spPr>
          <a:xfrm>
            <a:off x="467544" y="2420888"/>
            <a:ext cx="4059936" cy="4176464"/>
          </a:xfrm>
        </p:spPr>
        <p:txBody>
          <a:bodyPr/>
          <a:lstStyle/>
          <a:p>
            <a:pPr>
              <a:buNone/>
            </a:pPr>
            <a:r>
              <a:rPr lang="en-ZA" sz="2400" b="1" dirty="0" smtClean="0"/>
              <a:t>Urgent Safeguarding List</a:t>
            </a:r>
          </a:p>
          <a:p>
            <a:r>
              <a:rPr lang="en-US" sz="2400" dirty="0" smtClean="0"/>
              <a:t>States Parties nominate elements, with community participation</a:t>
            </a:r>
          </a:p>
          <a:p>
            <a:r>
              <a:rPr lang="en-US" sz="2400" dirty="0" smtClean="0"/>
              <a:t>Nomination Form ICH 01</a:t>
            </a:r>
          </a:p>
          <a:p>
            <a:r>
              <a:rPr lang="en-US" sz="2400" dirty="0" smtClean="0"/>
              <a:t>Examination by Consultative Body</a:t>
            </a:r>
          </a:p>
          <a:p>
            <a:r>
              <a:rPr lang="en-ZA" sz="2400" dirty="0" smtClean="0"/>
              <a:t>Reporting cycle = 4 years</a:t>
            </a:r>
            <a:endParaRPr lang="en-US" sz="2400" dirty="0" smtClean="0"/>
          </a:p>
          <a:p>
            <a:r>
              <a:rPr lang="en-US" sz="2400" dirty="0" smtClean="0"/>
              <a:t>Preparatory assistance</a:t>
            </a:r>
          </a:p>
        </p:txBody>
      </p:sp>
      <p:sp>
        <p:nvSpPr>
          <p:cNvPr id="6" name="Content Placeholder 5"/>
          <p:cNvSpPr>
            <a:spLocks noGrp="1"/>
          </p:cNvSpPr>
          <p:nvPr>
            <p:ph sz="half" idx="2"/>
          </p:nvPr>
        </p:nvSpPr>
        <p:spPr>
          <a:xfrm>
            <a:off x="4499992" y="2420888"/>
            <a:ext cx="4427984" cy="4248472"/>
          </a:xfrm>
        </p:spPr>
        <p:txBody>
          <a:bodyPr/>
          <a:lstStyle/>
          <a:p>
            <a:pPr>
              <a:buNone/>
            </a:pPr>
            <a:r>
              <a:rPr lang="en-ZA" sz="2400" b="1" dirty="0" smtClean="0"/>
              <a:t>   Representative List</a:t>
            </a:r>
          </a:p>
          <a:p>
            <a:r>
              <a:rPr lang="en-US" sz="2400" dirty="0" smtClean="0"/>
              <a:t>States Parties nominate elements, with community participation</a:t>
            </a:r>
          </a:p>
          <a:p>
            <a:r>
              <a:rPr lang="en-US" sz="2400" dirty="0" smtClean="0"/>
              <a:t>Nomination Form ICH 02</a:t>
            </a:r>
          </a:p>
          <a:p>
            <a:r>
              <a:rPr lang="en-US" sz="2400" dirty="0" smtClean="0"/>
              <a:t>Examination by Subsidiary Body</a:t>
            </a:r>
          </a:p>
          <a:p>
            <a:r>
              <a:rPr lang="en-ZA" sz="2400" dirty="0" smtClean="0"/>
              <a:t>Reporting cycle = 6 years</a:t>
            </a:r>
            <a:endParaRPr lang="en-US" sz="2400" dirty="0" smtClean="0"/>
          </a:p>
          <a:p>
            <a:r>
              <a:rPr lang="en-US" sz="2400" dirty="0" smtClean="0"/>
              <a:t>No preparatory assistance</a:t>
            </a:r>
          </a:p>
        </p:txBody>
      </p:sp>
      <p:pic>
        <p:nvPicPr>
          <p:cNvPr id="18435" name="Picture 2"/>
          <p:cNvPicPr>
            <a:picLocks noChangeAspect="1" noChangeArrowheads="1"/>
          </p:cNvPicPr>
          <p:nvPr/>
        </p:nvPicPr>
        <p:blipFill>
          <a:blip r:embed="rId3" cstate="print"/>
          <a:srcRect/>
          <a:stretch>
            <a:fillRect/>
          </a:stretch>
        </p:blipFill>
        <p:spPr bwMode="auto">
          <a:xfrm>
            <a:off x="357188" y="223838"/>
            <a:ext cx="3071812" cy="1919287"/>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23928" y="332656"/>
            <a:ext cx="4834880" cy="1224136"/>
          </a:xfrm>
        </p:spPr>
        <p:txBody>
          <a:bodyPr>
            <a:normAutofit fontScale="90000"/>
          </a:bodyPr>
          <a:lstStyle/>
          <a:p>
            <a:pPr algn="r"/>
            <a:r>
              <a:rPr lang="en-GB" dirty="0" smtClean="0"/>
              <a:t>Register of Good Practices (Article 18)</a:t>
            </a:r>
            <a:endParaRPr lang="en-US" dirty="0"/>
          </a:p>
        </p:txBody>
      </p:sp>
      <p:sp>
        <p:nvSpPr>
          <p:cNvPr id="15363" name="Rectangle 3"/>
          <p:cNvSpPr>
            <a:spLocks noGrp="1" noChangeArrowheads="1"/>
          </p:cNvSpPr>
          <p:nvPr>
            <p:ph type="body" idx="1"/>
          </p:nvPr>
        </p:nvSpPr>
        <p:spPr>
          <a:xfrm>
            <a:off x="2987824" y="2060848"/>
            <a:ext cx="5904656" cy="4608512"/>
          </a:xfrm>
        </p:spPr>
        <p:txBody>
          <a:bodyPr/>
          <a:lstStyle/>
          <a:p>
            <a:pPr>
              <a:lnSpc>
                <a:spcPct val="80000"/>
              </a:lnSpc>
              <a:buFontTx/>
              <a:buNone/>
            </a:pPr>
            <a:r>
              <a:rPr lang="en-US" sz="1600" dirty="0" smtClean="0"/>
              <a:t>.</a:t>
            </a:r>
            <a:endParaRPr lang="en-US" sz="1600" dirty="0"/>
          </a:p>
        </p:txBody>
      </p:sp>
      <p:pic>
        <p:nvPicPr>
          <p:cNvPr id="6" name="Picture 2"/>
          <p:cNvPicPr>
            <a:picLocks noChangeAspect="1" noChangeArrowheads="1"/>
          </p:cNvPicPr>
          <p:nvPr/>
        </p:nvPicPr>
        <p:blipFill>
          <a:blip r:embed="rId3" cstate="print"/>
          <a:srcRect/>
          <a:stretch>
            <a:fillRect/>
          </a:stretch>
        </p:blipFill>
        <p:spPr bwMode="auto">
          <a:xfrm>
            <a:off x="395536" y="188640"/>
            <a:ext cx="3071812" cy="1919287"/>
          </a:xfrm>
          <a:prstGeom prst="rect">
            <a:avLst/>
          </a:prstGeom>
          <a:noFill/>
          <a:ln w="9525">
            <a:noFill/>
            <a:miter lim="800000"/>
            <a:headEnd/>
            <a:tailEnd/>
          </a:ln>
        </p:spPr>
      </p:pic>
      <p:sp>
        <p:nvSpPr>
          <p:cNvPr id="5" name="Rectangle 4"/>
          <p:cNvSpPr/>
          <p:nvPr/>
        </p:nvSpPr>
        <p:spPr>
          <a:xfrm>
            <a:off x="3275856" y="2132856"/>
            <a:ext cx="5544616" cy="3785652"/>
          </a:xfrm>
          <a:prstGeom prst="rect">
            <a:avLst/>
          </a:prstGeom>
        </p:spPr>
        <p:txBody>
          <a:bodyPr wrap="square">
            <a:spAutoFit/>
          </a:bodyPr>
          <a:lstStyle/>
          <a:p>
            <a:pPr>
              <a:buFont typeface="Arial" pitchFamily="34" charset="0"/>
              <a:buChar char="•"/>
            </a:pPr>
            <a:r>
              <a:rPr lang="en-US" sz="2400" dirty="0" smtClean="0"/>
              <a:t>Safeguarding and other </a:t>
            </a:r>
            <a:r>
              <a:rPr lang="en-US" sz="2400" dirty="0" err="1" smtClean="0"/>
              <a:t>programmes</a:t>
            </a:r>
            <a:r>
              <a:rPr lang="en-US" sz="2400" dirty="0" smtClean="0"/>
              <a:t>, projects and activities </a:t>
            </a:r>
            <a:r>
              <a:rPr lang="en-ZA" sz="2400" dirty="0" smtClean="0"/>
              <a:t>t</a:t>
            </a:r>
            <a:r>
              <a:rPr lang="en-US" sz="2400" dirty="0" smtClean="0"/>
              <a:t>hat best </a:t>
            </a:r>
            <a:r>
              <a:rPr lang="en-GB" sz="2400" dirty="0" smtClean="0"/>
              <a:t>reflect the principles and objectives of the Convention</a:t>
            </a:r>
            <a:endParaRPr lang="en-US" sz="2400" dirty="0" smtClean="0"/>
          </a:p>
          <a:p>
            <a:pPr>
              <a:buFont typeface="Arial" pitchFamily="34" charset="0"/>
              <a:buChar char="•"/>
            </a:pPr>
            <a:endParaRPr lang="en-US" sz="2400" dirty="0" smtClean="0"/>
          </a:p>
          <a:p>
            <a:pPr>
              <a:buFont typeface="Arial" pitchFamily="34" charset="0"/>
              <a:buChar char="•"/>
            </a:pPr>
            <a:r>
              <a:rPr lang="en-US" sz="2400" dirty="0" smtClean="0"/>
              <a:t> For sharing best experiences in implementing the Convention or safeguarding ICH</a:t>
            </a:r>
          </a:p>
          <a:p>
            <a:pPr>
              <a:buFont typeface="Arial" pitchFamily="34" charset="0"/>
              <a:buChar char="•"/>
            </a:pPr>
            <a:endParaRPr lang="en-ZA" sz="2400" dirty="0" smtClean="0"/>
          </a:p>
          <a:p>
            <a:pPr>
              <a:buFont typeface="Arial" pitchFamily="34" charset="0"/>
              <a:buChar char="•"/>
            </a:pPr>
            <a:r>
              <a:rPr lang="en-ZA" sz="2400" dirty="0" smtClean="0"/>
              <a:t>In 2009: first 3 practices inscribed.</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067944" y="476672"/>
            <a:ext cx="4896544" cy="1368152"/>
          </a:xfrm>
        </p:spPr>
        <p:txBody>
          <a:bodyPr>
            <a:normAutofit/>
          </a:bodyPr>
          <a:lstStyle/>
          <a:p>
            <a:pPr algn="r"/>
            <a:r>
              <a:rPr lang="en-ZA" sz="3600" b="1" dirty="0" smtClean="0"/>
              <a:t>School museum of </a:t>
            </a:r>
            <a:r>
              <a:rPr lang="en-ZA" sz="3600" b="1" dirty="0" err="1" smtClean="0"/>
              <a:t>Pusol</a:t>
            </a:r>
            <a:r>
              <a:rPr lang="en-ZA" sz="3600" b="1" dirty="0" smtClean="0"/>
              <a:t> (Spain)</a:t>
            </a:r>
            <a:endParaRPr lang="en-US" sz="3600" dirty="0"/>
          </a:p>
        </p:txBody>
      </p:sp>
      <p:sp>
        <p:nvSpPr>
          <p:cNvPr id="47107" name="Rectangle 3"/>
          <p:cNvSpPr>
            <a:spLocks noGrp="1" noChangeArrowheads="1"/>
          </p:cNvSpPr>
          <p:nvPr>
            <p:ph type="body" idx="1"/>
          </p:nvPr>
        </p:nvSpPr>
        <p:spPr>
          <a:xfrm>
            <a:off x="5364088" y="2132856"/>
            <a:ext cx="3396208" cy="3600400"/>
          </a:xfrm>
        </p:spPr>
        <p:txBody>
          <a:bodyPr/>
          <a:lstStyle/>
          <a:p>
            <a:pPr marL="0" indent="0">
              <a:buFontTx/>
              <a:buNone/>
            </a:pPr>
            <a:r>
              <a:rPr lang="en-ZA" sz="2400" dirty="0" smtClean="0"/>
              <a:t>Guided by teachers, children explore the rich heritage of Elche by working with tradition-bearers and documenting their heritage. </a:t>
            </a:r>
          </a:p>
        </p:txBody>
      </p:sp>
      <p:pic>
        <p:nvPicPr>
          <p:cNvPr id="6" name="Picture 2"/>
          <p:cNvPicPr>
            <a:picLocks noChangeAspect="1" noChangeArrowheads="1"/>
          </p:cNvPicPr>
          <p:nvPr/>
        </p:nvPicPr>
        <p:blipFill>
          <a:blip r:embed="rId3" cstate="print"/>
          <a:srcRect/>
          <a:stretch>
            <a:fillRect/>
          </a:stretch>
        </p:blipFill>
        <p:spPr bwMode="auto">
          <a:xfrm>
            <a:off x="357188" y="223838"/>
            <a:ext cx="3071812" cy="1919287"/>
          </a:xfrm>
          <a:prstGeom prst="rect">
            <a:avLst/>
          </a:prstGeom>
          <a:noFill/>
          <a:ln w="9525">
            <a:noFill/>
            <a:miter lim="800000"/>
            <a:headEnd/>
            <a:tailEnd/>
          </a:ln>
        </p:spPr>
      </p:pic>
      <p:pic>
        <p:nvPicPr>
          <p:cNvPr id="2" name="Picture 2"/>
          <p:cNvPicPr>
            <a:picLocks noChangeAspect="1" noChangeArrowheads="1"/>
          </p:cNvPicPr>
          <p:nvPr/>
        </p:nvPicPr>
        <p:blipFill>
          <a:blip r:embed="rId4" cstate="print"/>
          <a:srcRect/>
          <a:stretch>
            <a:fillRect/>
          </a:stretch>
        </p:blipFill>
        <p:spPr bwMode="auto">
          <a:xfrm>
            <a:off x="467544" y="2060848"/>
            <a:ext cx="4762500" cy="35718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heme1">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4157</TotalTime>
  <Words>708</Words>
  <Application>Microsoft Macintosh PowerPoint</Application>
  <PresentationFormat>On-screen Show (4:3)</PresentationFormat>
  <Paragraphs>158</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Theme1</vt:lpstr>
      <vt:lpstr>PowerPoint Presentation</vt:lpstr>
      <vt:lpstr>In this presentation…</vt:lpstr>
      <vt:lpstr>The Lists of the Convention</vt:lpstr>
      <vt:lpstr>The Sanké mon: collective fishing rite of the Sanké</vt:lpstr>
      <vt:lpstr>  The Tango</vt:lpstr>
      <vt:lpstr>PowerPoint Presentation</vt:lpstr>
      <vt:lpstr>Nominations to the Lists of the Convention:</vt:lpstr>
      <vt:lpstr>Register of Good Practices (Article 18)</vt:lpstr>
      <vt:lpstr>School museum of Pusol (Spain)</vt:lpstr>
      <vt:lpstr>The Register of the Convention: nominations</vt:lpstr>
      <vt:lpstr>Timetable: nominations to Lists and Register</vt:lpstr>
      <vt:lpstr>International cooperation</vt:lpstr>
      <vt:lpstr> Multinational nominations</vt:lpstr>
      <vt:lpstr>International assistance</vt:lpstr>
      <vt:lpstr>Aims of International Assistance</vt:lpstr>
      <vt:lpstr>Making an application: forms</vt:lpstr>
      <vt:lpstr>Evaluation of international assistance requests</vt:lpstr>
      <vt:lpstr>Evaluation criteria include</vt:lpstr>
      <vt:lpstr>Priority may be given 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Frank Proschan</dc:creator>
  <cp:lastModifiedBy>Harriet Deacon</cp:lastModifiedBy>
  <cp:revision>408</cp:revision>
  <dcterms:created xsi:type="dcterms:W3CDTF">2005-02-22T14:41:20Z</dcterms:created>
  <dcterms:modified xsi:type="dcterms:W3CDTF">2010-12-17T16:50:29Z</dcterms:modified>
</cp:coreProperties>
</file>